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59" r:id="rId4"/>
    <p:sldId id="262" r:id="rId5"/>
    <p:sldId id="263" r:id="rId6"/>
    <p:sldId id="267" r:id="rId7"/>
    <p:sldId id="264" r:id="rId8"/>
    <p:sldId id="266" r:id="rId9"/>
    <p:sldId id="265" r:id="rId10"/>
    <p:sldId id="268" r:id="rId11"/>
    <p:sldId id="269" r:id="rId12"/>
    <p:sldId id="273" r:id="rId13"/>
    <p:sldId id="274" r:id="rId14"/>
    <p:sldId id="270" r:id="rId15"/>
    <p:sldId id="271" r:id="rId16"/>
    <p:sldId id="275" r:id="rId17"/>
    <p:sldId id="279" r:id="rId18"/>
    <p:sldId id="276" r:id="rId19"/>
    <p:sldId id="278" r:id="rId20"/>
    <p:sldId id="280" r:id="rId21"/>
    <p:sldId id="277" r:id="rId22"/>
    <p:sldId id="281" r:id="rId23"/>
    <p:sldId id="282" r:id="rId24"/>
    <p:sldId id="283" r:id="rId25"/>
    <p:sldId id="258" r:id="rId26"/>
    <p:sldId id="257" r:id="rId27"/>
    <p:sldId id="288" r:id="rId28"/>
    <p:sldId id="284" r:id="rId29"/>
    <p:sldId id="285" r:id="rId30"/>
    <p:sldId id="287" r:id="rId31"/>
    <p:sldId id="289" r:id="rId32"/>
    <p:sldId id="286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0"/>
    <p:restoredTop sz="94694"/>
  </p:normalViewPr>
  <p:slideViewPr>
    <p:cSldViewPr snapToGrid="0" snapToObjects="1">
      <p:cViewPr>
        <p:scale>
          <a:sx n="126" d="100"/>
          <a:sy n="126" d="100"/>
        </p:scale>
        <p:origin x="14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75DE2-95FE-EA4D-B8B8-CE7D64FB1691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08FBF-215D-EA42-9DB1-F4B3D2C3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05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08FBF-215D-EA42-9DB1-F4B3D2C3DD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6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08FBF-215D-EA42-9DB1-F4B3D2C3DD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08FBF-215D-EA42-9DB1-F4B3D2C3DD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1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08FBF-215D-EA42-9DB1-F4B3D2C3DD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5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08FBF-215D-EA42-9DB1-F4B3D2C3DD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3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918-29BD-BC4F-9523-77D95464E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7E06B-4EE3-114F-B428-C1CB0AE98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258A9-AB1F-CC4C-B7DE-BFD79363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048E0-0D2B-D14A-BF4C-E120FB4C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67100-4444-4246-9ADD-FB2F53D8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71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8B4-F0EF-1E4F-8253-923CF684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9AD22-0F9D-F64D-ADE3-E1BE7C9C4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3541-E9C3-2C40-ABFD-8A4039CC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C8011-880A-7B41-B55A-86E5D597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2FCED-D2F2-4C43-844C-8FCB9F72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151AE-830B-4041-8F3D-B3D6432E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F922D1-EDD1-9249-8F86-FAA3DD804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538A9-C803-8449-9510-D9C5CBD6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868A-4645-A44D-9397-1C355D81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28E86-992F-C846-B891-B1BA23C4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0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3B32-5D59-7845-B404-3ABEB8F3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04E72-DB9D-3546-857B-82FE30D45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2A5E7-22D3-2C4F-87AD-D4FBDF3CC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ED58C-C79B-5344-AC6C-F60072F64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41781-D567-E445-9AEA-BEB92B61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56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71F8-5303-134F-9C5C-A0AF9785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F554-ECF2-F14E-8136-8032A901F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89BDD-0563-FD42-A246-F174E59DC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5E4B6-DB3E-134A-9ECE-5F5666D6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06B53-B69C-2047-AD60-9957820EA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6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89FA-E6CB-D948-8EC5-C79922E1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DC2B7-0734-EC47-80AA-108C83351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912A8-D05B-2D44-BFE0-C379E44DD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C9F57-DB52-C04F-97F3-78FFDF56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947D-9C16-8943-AC67-25591435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276A8-4649-2B49-910D-0D9F612A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5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9E31-B3E7-D94A-AD87-44DE35CCC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70BAE-0130-6049-B306-D4076A3A0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BCB3B-61D2-A045-9248-2A794C6AE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A5BC0B-FAB9-5A4B-B055-F8B972CEB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40AB9-E305-CB4E-B0D9-91545FF2A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9E4A4D-656D-5F49-A57B-73F94071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FEF1E-38C4-B143-9B80-742C7821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3CD45-9F67-8B40-BC69-28D20FE3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7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758C-D9BC-6441-A002-BF4DF5AA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D6E73-4384-5A46-B3F5-4CE3716C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4BF00-FBFF-E541-B69F-D09DD9DB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6179B-FEBC-914C-8E81-EC70F8D9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0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9296D-6EB5-BA41-8B6A-03C05B8D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B464E-CCFE-A24D-BDBF-0545B5C6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D34E3-3C42-CC40-B583-009F0AE1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8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CB2E-7D43-4945-BAD8-ABBE6738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74BAE-234E-3D48-8B76-62D632F3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B7E13-33FD-624E-8FAD-0F6DC3880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C2328-BC56-664C-AB2A-808994FD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6D073-5A4B-7F42-8109-24155300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72E9C-93D9-DD47-9E91-32F571F4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1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59BD-B319-DA41-B6D8-572149FB4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49B177-18E2-4143-8411-45924A808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D3E11-5A59-8042-8290-B0959C055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5035C-DFF6-734B-8566-DB32241A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79766-11EC-8748-A038-BE9F96DD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CDE69-6D69-044F-9B80-ADA12F3E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8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B92648-CBBB-B348-A68C-ADFC8589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96E06-717B-FB47-91E9-6E093F202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5009A-F9D0-3144-9DE5-EC02BE5E0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EF546-E927-614C-B7F5-0092CA2700E2}" type="datetimeFigureOut">
              <a:rPr lang="en-US" smtClean="0"/>
              <a:t>5/19/22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3F24-4243-1F44-885F-5F99166E2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BCC32-1547-1E41-88BE-2CA77A71F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A3FFF-539B-4949-9FA9-BA36771CF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0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98667C-0758-7C4B-9559-549D725DF8E5}"/>
              </a:ext>
            </a:extLst>
          </p:cNvPr>
          <p:cNvSpPr/>
          <p:nvPr/>
        </p:nvSpPr>
        <p:spPr>
          <a:xfrm>
            <a:off x="764088" y="764088"/>
            <a:ext cx="1096027" cy="78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E1259-6248-F04D-9A84-C8085C7715A4}"/>
              </a:ext>
            </a:extLst>
          </p:cNvPr>
          <p:cNvSpPr/>
          <p:nvPr/>
        </p:nvSpPr>
        <p:spPr>
          <a:xfrm>
            <a:off x="3764012" y="2534364"/>
            <a:ext cx="1096027" cy="78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3738-7FA6-AB46-8308-E093FF6DABDD}"/>
              </a:ext>
            </a:extLst>
          </p:cNvPr>
          <p:cNvSpPr txBox="1"/>
          <p:nvPr/>
        </p:nvSpPr>
        <p:spPr>
          <a:xfrm>
            <a:off x="3835133" y="2741136"/>
            <a:ext cx="109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SISPERDI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AFCB87-B7E9-154E-A91D-CD2236045BFC}"/>
              </a:ext>
            </a:extLst>
          </p:cNvPr>
          <p:cNvSpPr txBox="1"/>
          <p:nvPr/>
        </p:nvSpPr>
        <p:spPr>
          <a:xfrm>
            <a:off x="835209" y="970860"/>
            <a:ext cx="92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SIDATAL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B316-0C10-534D-BE4A-06F8DCA162A2}"/>
              </a:ext>
            </a:extLst>
          </p:cNvPr>
          <p:cNvSpPr/>
          <p:nvPr/>
        </p:nvSpPr>
        <p:spPr>
          <a:xfrm>
            <a:off x="8207392" y="2534364"/>
            <a:ext cx="1096027" cy="78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B3799-B7A3-E748-87C4-95B1A3F47FA4}"/>
              </a:ext>
            </a:extLst>
          </p:cNvPr>
          <p:cNvSpPr txBox="1"/>
          <p:nvPr/>
        </p:nvSpPr>
        <p:spPr>
          <a:xfrm>
            <a:off x="8287102" y="2741136"/>
            <a:ext cx="93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SIVESPA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03577-0810-E34D-BE51-F35D6016E82B}"/>
              </a:ext>
            </a:extLst>
          </p:cNvPr>
          <p:cNvSpPr txBox="1"/>
          <p:nvPr/>
        </p:nvSpPr>
        <p:spPr>
          <a:xfrm>
            <a:off x="3521250" y="3747533"/>
            <a:ext cx="2672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Surat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Internal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Eksternal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Surat </a:t>
            </a:r>
            <a:r>
              <a:rPr lang="en-US" sz="1200" dirty="0" err="1"/>
              <a:t>Keluar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Surat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Eksternal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Surat </a:t>
            </a:r>
            <a:r>
              <a:rPr lang="en-US" sz="1200" dirty="0" err="1"/>
              <a:t>Keluar</a:t>
            </a:r>
            <a:r>
              <a:rPr lang="en-US" sz="1200" dirty="0"/>
              <a:t> internal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200" dirty="0" err="1"/>
              <a:t>Disposisi</a:t>
            </a:r>
            <a:endParaRPr lang="en-US" sz="1200" dirty="0"/>
          </a:p>
          <a:p>
            <a:pPr marL="1143000" lvl="2" indent="-228600">
              <a:buFont typeface="+mj-lt"/>
              <a:buAutoNum type="arabicPeriod"/>
            </a:pPr>
            <a:r>
              <a:rPr lang="en-US" sz="1200" dirty="0"/>
              <a:t>Surat </a:t>
            </a:r>
            <a:r>
              <a:rPr lang="en-US" sz="1200" dirty="0" err="1"/>
              <a:t>Tugas</a:t>
            </a:r>
            <a:r>
              <a:rPr lang="en-US" sz="1200" dirty="0"/>
              <a:t> 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200" dirty="0"/>
              <a:t>Nota </a:t>
            </a:r>
            <a:r>
              <a:rPr lang="en-US" sz="1200" dirty="0" err="1"/>
              <a:t>Dinas</a:t>
            </a:r>
            <a:r>
              <a:rPr lang="en-US" sz="1200" dirty="0"/>
              <a:t> 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4DC1B9-F677-BF40-AE71-EDD1118A278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312026" y="3317240"/>
            <a:ext cx="0" cy="43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CF641B-92B6-8944-B8EE-E7C673C8788F}"/>
              </a:ext>
            </a:extLst>
          </p:cNvPr>
          <p:cNvSpPr txBox="1"/>
          <p:nvPr/>
        </p:nvSpPr>
        <p:spPr>
          <a:xfrm>
            <a:off x="496505" y="2018422"/>
            <a:ext cx="17595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200" dirty="0"/>
              <a:t>Database Dewan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Pribadi</a:t>
            </a:r>
            <a:endParaRPr lang="en-US" sz="1200" dirty="0"/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Keluarga</a:t>
            </a:r>
            <a:r>
              <a:rPr lang="en-US" sz="1200" dirty="0"/>
              <a:t> </a:t>
            </a:r>
          </a:p>
          <a:p>
            <a:pPr marL="193675"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/>
              <a:t>Database PNS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Pribadi</a:t>
            </a:r>
            <a:endParaRPr lang="en-US" sz="1200" dirty="0"/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Kepangkatan</a:t>
            </a:r>
            <a:endParaRPr lang="en-US" sz="1200" dirty="0"/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Penugasan</a:t>
            </a:r>
            <a:endParaRPr lang="en-US" sz="1200" dirty="0"/>
          </a:p>
          <a:p>
            <a:pPr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/>
              <a:t>Database PTT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Pribadi</a:t>
            </a:r>
            <a:endParaRPr lang="en-US" sz="1200" dirty="0"/>
          </a:p>
          <a:p>
            <a:pPr marL="449263" lvl="1" indent="-214313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Penugasan</a:t>
            </a:r>
            <a:endParaRPr lang="en-US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763391-5856-7B4B-B316-10DBF7BF8E0B}"/>
              </a:ext>
            </a:extLst>
          </p:cNvPr>
          <p:cNvCxnSpPr/>
          <p:nvPr/>
        </p:nvCxnSpPr>
        <p:spPr>
          <a:xfrm flipH="1">
            <a:off x="1296444" y="1546964"/>
            <a:ext cx="1" cy="43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A34097-E71A-3E4F-9A6A-A30E03A4178D}"/>
              </a:ext>
            </a:extLst>
          </p:cNvPr>
          <p:cNvSpPr txBox="1"/>
          <p:nvPr/>
        </p:nvSpPr>
        <p:spPr>
          <a:xfrm>
            <a:off x="7219207" y="3644577"/>
            <a:ext cx="21357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200" dirty="0"/>
              <a:t>Bagian Program </a:t>
            </a:r>
          </a:p>
          <a:p>
            <a:pPr marL="409575" lvl="1" indent="-215900">
              <a:buFont typeface="+mj-lt"/>
              <a:buAutoNum type="arabicPeriod"/>
            </a:pPr>
            <a:r>
              <a:rPr lang="en-US" sz="1200" dirty="0" err="1"/>
              <a:t>Inputan</a:t>
            </a:r>
            <a:r>
              <a:rPr lang="en-US" sz="1200" dirty="0"/>
              <a:t> data Program dan </a:t>
            </a:r>
            <a:r>
              <a:rPr lang="en-US" sz="1200" dirty="0" err="1"/>
              <a:t>Anggaran</a:t>
            </a:r>
            <a:endParaRPr lang="en-US" sz="1200" dirty="0"/>
          </a:p>
          <a:p>
            <a:pPr marL="193675"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/>
              <a:t>User_Bagian</a:t>
            </a:r>
            <a:r>
              <a:rPr lang="en-US" sz="1200" dirty="0"/>
              <a:t> </a:t>
            </a:r>
          </a:p>
          <a:p>
            <a:pPr marL="409575" lvl="1" indent="-215900">
              <a:buFont typeface="+mj-lt"/>
              <a:buAutoNum type="arabicPeriod"/>
            </a:pPr>
            <a:r>
              <a:rPr lang="en-US" sz="1200" dirty="0" err="1"/>
              <a:t>Pengajuan</a:t>
            </a:r>
            <a:r>
              <a:rPr lang="en-US" sz="1200" dirty="0"/>
              <a:t> Nota</a:t>
            </a:r>
          </a:p>
          <a:p>
            <a:pPr marL="409575" lvl="1" indent="-215900">
              <a:buFont typeface="+mj-lt"/>
              <a:buAutoNum type="arabicPeriod"/>
            </a:pPr>
            <a:r>
              <a:rPr lang="en-US" sz="1200" dirty="0" err="1"/>
              <a:t>Pertanggung</a:t>
            </a:r>
            <a:r>
              <a:rPr lang="en-US" sz="1200" dirty="0"/>
              <a:t> </a:t>
            </a:r>
            <a:r>
              <a:rPr lang="en-US" sz="1200" dirty="0" err="1"/>
              <a:t>jawaban</a:t>
            </a:r>
            <a:r>
              <a:rPr lang="en-US" sz="1200" dirty="0"/>
              <a:t> (SPJ)</a:t>
            </a:r>
          </a:p>
          <a:p>
            <a:pPr lvl="1"/>
            <a:endParaRPr lang="en-US" sz="1200" dirty="0"/>
          </a:p>
          <a:p>
            <a:pPr marL="180975" lvl="1" indent="-171450">
              <a:buFont typeface="Wingdings" pitchFamily="2" charset="2"/>
              <a:buChar char="Ø"/>
            </a:pPr>
            <a:r>
              <a:rPr lang="en-US" sz="1200" dirty="0" err="1"/>
              <a:t>Sekretaris</a:t>
            </a:r>
            <a:r>
              <a:rPr lang="en-US" sz="1200" dirty="0"/>
              <a:t> Dewan</a:t>
            </a:r>
          </a:p>
          <a:p>
            <a:pPr marL="409575" lvl="2" indent="-165100">
              <a:buFont typeface="Wingdings" pitchFamily="2" charset="2"/>
              <a:buChar char="Ø"/>
            </a:pPr>
            <a:r>
              <a:rPr lang="en-US" sz="1200" dirty="0" err="1"/>
              <a:t>Persetujuan</a:t>
            </a:r>
            <a:r>
              <a:rPr lang="en-US" sz="1200" dirty="0"/>
              <a:t> Nota  </a:t>
            </a:r>
          </a:p>
          <a:p>
            <a:pPr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/>
              <a:t>Verifikatur</a:t>
            </a:r>
            <a:endParaRPr lang="en-US" sz="1200" dirty="0"/>
          </a:p>
          <a:p>
            <a:pPr marL="449263" lvl="1" indent="-163513">
              <a:buFont typeface="Wingdings" pitchFamily="2" charset="2"/>
              <a:buChar char="Ø"/>
            </a:pPr>
            <a:r>
              <a:rPr lang="en-US" sz="1200" dirty="0" err="1"/>
              <a:t>Verifikasi</a:t>
            </a:r>
            <a:r>
              <a:rPr lang="en-US" sz="1200" dirty="0"/>
              <a:t> Nota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C7C903-F33A-E245-9413-101D2DE691DE}"/>
              </a:ext>
            </a:extLst>
          </p:cNvPr>
          <p:cNvSpPr txBox="1"/>
          <p:nvPr/>
        </p:nvSpPr>
        <p:spPr>
          <a:xfrm>
            <a:off x="9596026" y="3644577"/>
            <a:ext cx="213579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/>
              <a:t>Anggota</a:t>
            </a:r>
            <a:r>
              <a:rPr lang="en-US" sz="1200" dirty="0"/>
              <a:t> Dewan </a:t>
            </a:r>
          </a:p>
          <a:p>
            <a:pPr marL="409575" lvl="1" indent="-215900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193675"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/>
              <a:t>Bendahara</a:t>
            </a:r>
            <a:r>
              <a:rPr lang="en-US" sz="1200" dirty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Pribadi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Kepangkatan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Penugasan</a:t>
            </a:r>
            <a:endParaRPr lang="en-US" sz="1200" dirty="0"/>
          </a:p>
          <a:p>
            <a:pPr lvl="1"/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/>
              <a:t>Database PTT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 err="1"/>
              <a:t>Foto</a:t>
            </a:r>
            <a:r>
              <a:rPr lang="en-US" sz="1200" dirty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Pribadi</a:t>
            </a:r>
            <a:endParaRPr lang="en-US" sz="1200" dirty="0"/>
          </a:p>
          <a:p>
            <a:pPr marL="685800" lvl="1" indent="-228600">
              <a:buFont typeface="+mj-lt"/>
              <a:buAutoNum type="arabicPeriod"/>
            </a:pPr>
            <a:r>
              <a:rPr lang="en-US" sz="1200" dirty="0"/>
              <a:t>Data </a:t>
            </a:r>
            <a:r>
              <a:rPr lang="en-US" sz="1200" dirty="0" err="1"/>
              <a:t>Penugasan</a:t>
            </a:r>
            <a:endParaRPr lang="en-US" sz="1200" dirty="0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DD39106C-A7A9-B44B-A47A-42B74F9041E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860115" y="1155526"/>
            <a:ext cx="1903897" cy="17702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B9F0A4E-93AC-DA43-B402-85FAE444968D}"/>
              </a:ext>
            </a:extLst>
          </p:cNvPr>
          <p:cNvSpPr/>
          <p:nvPr/>
        </p:nvSpPr>
        <p:spPr>
          <a:xfrm>
            <a:off x="9048012" y="948754"/>
            <a:ext cx="1096027" cy="782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23896D-CCF2-5840-83B9-FBC66196CE5E}"/>
              </a:ext>
            </a:extLst>
          </p:cNvPr>
          <p:cNvCxnSpPr/>
          <p:nvPr/>
        </p:nvCxnSpPr>
        <p:spPr>
          <a:xfrm>
            <a:off x="4860039" y="2912852"/>
            <a:ext cx="3347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FF6B5-571E-B14F-AC4B-1E62F67E1C11}"/>
              </a:ext>
            </a:extLst>
          </p:cNvPr>
          <p:cNvCxnSpPr/>
          <p:nvPr/>
        </p:nvCxnSpPr>
        <p:spPr>
          <a:xfrm flipH="1">
            <a:off x="4860039" y="3110468"/>
            <a:ext cx="3347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DFD47D0-65BB-C444-A490-AAD9D9BFA781}"/>
              </a:ext>
            </a:extLst>
          </p:cNvPr>
          <p:cNvCxnSpPr>
            <a:endCxn id="18" idx="2"/>
          </p:cNvCxnSpPr>
          <p:nvPr/>
        </p:nvCxnSpPr>
        <p:spPr>
          <a:xfrm rot="5400000" flipH="1" flipV="1">
            <a:off x="8944969" y="2090080"/>
            <a:ext cx="1009506" cy="292607"/>
          </a:xfrm>
          <a:prstGeom prst="bentConnector3">
            <a:avLst>
              <a:gd name="adj1" fmla="val -136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C885325-A26D-CD4A-90E3-1CB6425F1BBA}"/>
              </a:ext>
            </a:extLst>
          </p:cNvPr>
          <p:cNvSpPr txBox="1"/>
          <p:nvPr/>
        </p:nvSpPr>
        <p:spPr>
          <a:xfrm>
            <a:off x="9127722" y="1050185"/>
            <a:ext cx="936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ABSEN DIGITAL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6063904-2BE6-F84B-A15C-A6859694920C}"/>
              </a:ext>
            </a:extLst>
          </p:cNvPr>
          <p:cNvCxnSpPr>
            <a:cxnSpLocks/>
          </p:cNvCxnSpPr>
          <p:nvPr/>
        </p:nvCxnSpPr>
        <p:spPr>
          <a:xfrm rot="5400000">
            <a:off x="8953071" y="2105650"/>
            <a:ext cx="1355166" cy="654471"/>
          </a:xfrm>
          <a:prstGeom prst="bentConnector3">
            <a:avLst>
              <a:gd name="adj1" fmla="val 99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33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20FE-C9F6-634A-8971-0E249B18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2304"/>
          </a:xfrm>
        </p:spPr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internal)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87169-2E1D-F442-AF92-7E163AD17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696" y="1966301"/>
            <a:ext cx="6699819" cy="43513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1100039-1364-9546-80EA-21474739DD6E}"/>
              </a:ext>
            </a:extLst>
          </p:cNvPr>
          <p:cNvGrpSpPr/>
          <p:nvPr/>
        </p:nvGrpSpPr>
        <p:grpSpPr>
          <a:xfrm>
            <a:off x="8719457" y="3106935"/>
            <a:ext cx="2024743" cy="675885"/>
            <a:chOff x="7957457" y="1153886"/>
            <a:chExt cx="2024743" cy="6758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2F5C36-A6D2-8D4E-AE1F-0E27848834F9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4523ED-FA7B-5549-B8D8-8BA89F39C6BA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132255-A2AB-C547-A87F-E62F42FAD7BA}"/>
              </a:ext>
            </a:extLst>
          </p:cNvPr>
          <p:cNvSpPr txBox="1"/>
          <p:nvPr/>
        </p:nvSpPr>
        <p:spPr>
          <a:xfrm>
            <a:off x="8719455" y="4186752"/>
            <a:ext cx="263434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Bentuk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/>
              <a:t>Sifat (drop down </a:t>
            </a:r>
            <a:r>
              <a:rPr lang="en-US" sz="1200" dirty="0" err="1"/>
              <a:t>pilihan</a:t>
            </a:r>
            <a:r>
              <a:rPr lang="en-US" sz="1200" dirty="0"/>
              <a:t>)</a:t>
            </a:r>
          </a:p>
          <a:p>
            <a:pPr marL="800100" lvl="1" indent="-342900">
              <a:buAutoNum type="arabicPeriod"/>
            </a:pPr>
            <a:r>
              <a:rPr lang="en-US" sz="1200" dirty="0" err="1"/>
              <a:t>Segera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Penting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Rahasia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646BC-0E3A-9C4A-A984-D153CEF59D25}"/>
              </a:ext>
            </a:extLst>
          </p:cNvPr>
          <p:cNvCxnSpPr/>
          <p:nvPr/>
        </p:nvCxnSpPr>
        <p:spPr>
          <a:xfrm flipH="1">
            <a:off x="9731827" y="3726381"/>
            <a:ext cx="1" cy="460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C1079D-3DA2-D743-B204-C648CAAC06D8}"/>
              </a:ext>
            </a:extLst>
          </p:cNvPr>
          <p:cNvCxnSpPr>
            <a:cxnSpLocks/>
          </p:cNvCxnSpPr>
          <p:nvPr/>
        </p:nvCxnSpPr>
        <p:spPr>
          <a:xfrm flipH="1">
            <a:off x="3174124" y="3444878"/>
            <a:ext cx="5545333" cy="4124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323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A8D12F-E8BC-4744-89DC-FCE7D5475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15115"/>
            <a:ext cx="6699819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AE3C3C-C5F3-B84B-9454-624954DA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</a:t>
            </a:r>
            <a:r>
              <a:rPr lang="en-US" sz="3200" dirty="0" err="1"/>
              <a:t>Eksternal</a:t>
            </a:r>
            <a:r>
              <a:rPr lang="en-US" sz="3200" dirty="0"/>
              <a:t>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D14F73-080C-E44F-BE09-B8CFA90436F7}"/>
              </a:ext>
            </a:extLst>
          </p:cNvPr>
          <p:cNvGrpSpPr/>
          <p:nvPr/>
        </p:nvGrpSpPr>
        <p:grpSpPr>
          <a:xfrm>
            <a:off x="8835071" y="2245086"/>
            <a:ext cx="2024743" cy="1738335"/>
            <a:chOff x="7957457" y="1153886"/>
            <a:chExt cx="2024743" cy="17383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5FE94A-82F9-184A-B0C8-39392BD2D62E}"/>
                </a:ext>
              </a:extLst>
            </p:cNvPr>
            <p:cNvSpPr/>
            <p:nvPr/>
          </p:nvSpPr>
          <p:spPr>
            <a:xfrm>
              <a:off x="7957457" y="1153886"/>
              <a:ext cx="2024743" cy="1738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2F64E7-E5DB-BC4C-B756-9A5CE75B1BED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Input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eksternal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tidak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kategori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langsung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mengisi</a:t>
              </a:r>
              <a:r>
                <a:rPr lang="en-US" sz="1400" dirty="0">
                  <a:solidFill>
                    <a:schemeClr val="bg1"/>
                  </a:solidFill>
                </a:rPr>
                <a:t> form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F2054C5-D20D-CE41-B81C-06FBF5ECF54A}"/>
              </a:ext>
            </a:extLst>
          </p:cNvPr>
          <p:cNvCxnSpPr/>
          <p:nvPr/>
        </p:nvCxnSpPr>
        <p:spPr>
          <a:xfrm rot="10800000" flipV="1">
            <a:off x="5286703" y="2564524"/>
            <a:ext cx="3342290" cy="59909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88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A8D12F-E8BC-4744-89DC-FCE7D5475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5115"/>
            <a:ext cx="6699819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AE3C3C-C5F3-B84B-9454-624954DA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D14F73-080C-E44F-BE09-B8CFA90436F7}"/>
              </a:ext>
            </a:extLst>
          </p:cNvPr>
          <p:cNvGrpSpPr/>
          <p:nvPr/>
        </p:nvGrpSpPr>
        <p:grpSpPr>
          <a:xfrm>
            <a:off x="8835071" y="2245086"/>
            <a:ext cx="2024743" cy="1738335"/>
            <a:chOff x="7957457" y="1153886"/>
            <a:chExt cx="2024743" cy="17383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5FE94A-82F9-184A-B0C8-39392BD2D62E}"/>
                </a:ext>
              </a:extLst>
            </p:cNvPr>
            <p:cNvSpPr/>
            <p:nvPr/>
          </p:nvSpPr>
          <p:spPr>
            <a:xfrm>
              <a:off x="7957457" y="1153886"/>
              <a:ext cx="2024743" cy="1738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2F64E7-E5DB-BC4C-B756-9A5CE75B1BED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Input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internal </a:t>
              </a:r>
              <a:r>
                <a:rPr lang="en-US" sz="1400" dirty="0" err="1">
                  <a:solidFill>
                    <a:schemeClr val="bg1"/>
                  </a:solidFill>
                </a:rPr>
                <a:t>ditambah</a:t>
              </a:r>
              <a:r>
                <a:rPr lang="en-US" sz="1400" dirty="0">
                  <a:solidFill>
                    <a:schemeClr val="bg1"/>
                  </a:solidFill>
                </a:rPr>
                <a:t> 1 </a:t>
              </a:r>
              <a:r>
                <a:rPr lang="en-US" sz="1400" dirty="0" err="1">
                  <a:solidFill>
                    <a:schemeClr val="bg1"/>
                  </a:solidFill>
                </a:rPr>
                <a:t>pilihan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kategori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yaitu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disposisi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F2054C5-D20D-CE41-B81C-06FBF5ECF54A}"/>
              </a:ext>
            </a:extLst>
          </p:cNvPr>
          <p:cNvCxnSpPr/>
          <p:nvPr/>
        </p:nvCxnSpPr>
        <p:spPr>
          <a:xfrm rot="10800000" flipV="1">
            <a:off x="5286703" y="2564524"/>
            <a:ext cx="3342290" cy="59909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24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0428-4236-1248-917B-0819616C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perintah</a:t>
            </a:r>
            <a:r>
              <a:rPr lang="en-US" sz="3200" dirty="0"/>
              <a:t> </a:t>
            </a:r>
            <a:r>
              <a:rPr lang="en-US" sz="3200" dirty="0" err="1"/>
              <a:t>tugas</a:t>
            </a:r>
            <a:r>
              <a:rPr lang="en-US" sz="3200" dirty="0"/>
              <a:t>)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BCCD39-012D-6E46-8253-8C61A8960233}"/>
              </a:ext>
            </a:extLst>
          </p:cNvPr>
          <p:cNvGrpSpPr/>
          <p:nvPr/>
        </p:nvGrpSpPr>
        <p:grpSpPr>
          <a:xfrm>
            <a:off x="8446188" y="1836885"/>
            <a:ext cx="2024743" cy="4497432"/>
            <a:chOff x="7957457" y="1153885"/>
            <a:chExt cx="2024743" cy="44974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647658-6C76-0C46-A940-91F11AAFA082}"/>
                </a:ext>
              </a:extLst>
            </p:cNvPr>
            <p:cNvSpPr/>
            <p:nvPr/>
          </p:nvSpPr>
          <p:spPr>
            <a:xfrm>
              <a:off x="7957457" y="1153885"/>
              <a:ext cx="2024743" cy="4497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7D0239-6CC1-9E41-AB3A-CCE4FEF63C43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Kolom </a:t>
              </a:r>
              <a:r>
                <a:rPr lang="en-US" sz="1400" dirty="0" err="1">
                  <a:solidFill>
                    <a:schemeClr val="bg1"/>
                  </a:solidFill>
                </a:rPr>
                <a:t>pengisian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(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perintah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tugas</a:t>
              </a:r>
              <a:r>
                <a:rPr lang="en-US" sz="1400" dirty="0">
                  <a:solidFill>
                    <a:schemeClr val="bg1"/>
                  </a:solidFill>
                </a:rPr>
                <a:t>)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tetap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bagi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daftar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yaitu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untuk</a:t>
              </a:r>
              <a:r>
                <a:rPr lang="en-US" sz="1400" dirty="0">
                  <a:solidFill>
                    <a:schemeClr val="bg1"/>
                  </a:solidFill>
                </a:rPr>
                <a:t> :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Nomor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Tanggal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Perihal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Bentuk</a:t>
              </a:r>
              <a:r>
                <a:rPr lang="en-US" sz="1400" dirty="0">
                  <a:solidFill>
                    <a:schemeClr val="bg1"/>
                  </a:solidFill>
                </a:rPr>
                <a:t> Surat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Sifat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Status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Kepada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 err="1">
                  <a:solidFill>
                    <a:schemeClr val="bg1"/>
                  </a:solidFill>
                </a:rPr>
                <a:t>Ditambahkan</a:t>
              </a:r>
              <a:r>
                <a:rPr lang="en-US" sz="1400" dirty="0">
                  <a:solidFill>
                    <a:schemeClr val="bg1"/>
                  </a:solidFill>
                </a:rPr>
                <a:t> kolom2 </a:t>
              </a:r>
              <a:r>
                <a:rPr lang="en-US" sz="1400" dirty="0" err="1">
                  <a:solidFill>
                    <a:schemeClr val="bg1"/>
                  </a:solidFill>
                </a:rPr>
                <a:t>ini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halaman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penambahan</a:t>
              </a:r>
              <a:r>
                <a:rPr lang="en-US" sz="1400" dirty="0">
                  <a:solidFill>
                    <a:schemeClr val="bg1"/>
                  </a:solidFill>
                </a:rPr>
                <a:t> data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bawah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kategori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C120EE2-87A2-F048-B40B-CC6685715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39" y="1836886"/>
            <a:ext cx="6699819" cy="4351338"/>
          </a:xfr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05C09D-1466-2148-8891-88E0184FEDE9}"/>
              </a:ext>
            </a:extLst>
          </p:cNvPr>
          <p:cNvCxnSpPr/>
          <p:nvPr/>
        </p:nvCxnSpPr>
        <p:spPr>
          <a:xfrm flipH="1" flipV="1">
            <a:off x="4813738" y="3573517"/>
            <a:ext cx="3632450" cy="357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23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0428-4236-1248-917B-0819616C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perintah</a:t>
            </a:r>
            <a:r>
              <a:rPr lang="en-US" sz="3200" dirty="0"/>
              <a:t> </a:t>
            </a:r>
            <a:r>
              <a:rPr lang="en-US" sz="3200" dirty="0" err="1"/>
              <a:t>tugas</a:t>
            </a:r>
            <a:r>
              <a:rPr lang="en-US" sz="3200" dirty="0"/>
              <a:t>) </a:t>
            </a:r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F2A7DB51-EC4B-584E-BE1E-3AA658D36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421" y="1549174"/>
            <a:ext cx="3388808" cy="4386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0AB45DD-EB58-5F45-A826-99002560B92E}"/>
              </a:ext>
            </a:extLst>
          </p:cNvPr>
          <p:cNvSpPr/>
          <p:nvPr/>
        </p:nvSpPr>
        <p:spPr>
          <a:xfrm>
            <a:off x="6313714" y="2144486"/>
            <a:ext cx="957943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3D227-F287-994F-AA24-03EBB502AE61}"/>
              </a:ext>
            </a:extLst>
          </p:cNvPr>
          <p:cNvSpPr txBox="1"/>
          <p:nvPr/>
        </p:nvSpPr>
        <p:spPr>
          <a:xfrm>
            <a:off x="6172200" y="3037114"/>
            <a:ext cx="10994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Hasil </a:t>
            </a:r>
            <a:r>
              <a:rPr lang="en-US" sz="1200" dirty="0" err="1"/>
              <a:t>pengisian</a:t>
            </a:r>
            <a:r>
              <a:rPr lang="en-US" sz="1200" dirty="0"/>
              <a:t> form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form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tugas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di </a:t>
            </a:r>
            <a:r>
              <a:rPr lang="en-US" sz="1200" dirty="0" err="1"/>
              <a:t>kanan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dan form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otomatis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lampiran</a:t>
            </a:r>
            <a:endParaRPr 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E085CD-56E8-F14B-A230-649972549ED3}"/>
              </a:ext>
            </a:extLst>
          </p:cNvPr>
          <p:cNvCxnSpPr/>
          <p:nvPr/>
        </p:nvCxnSpPr>
        <p:spPr>
          <a:xfrm>
            <a:off x="6629400" y="2710543"/>
            <a:ext cx="0" cy="32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ACA64D3-898F-084B-A5F6-B391037C5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8870" y="2144486"/>
            <a:ext cx="4827136" cy="3135085"/>
          </a:xfrm>
        </p:spPr>
      </p:pic>
    </p:spTree>
    <p:extLst>
      <p:ext uri="{BB962C8B-B14F-4D97-AF65-F5344CB8AC3E}">
        <p14:creationId xmlns:p14="http://schemas.microsoft.com/office/powerpoint/2010/main" val="289109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43C203F-9361-8D47-B2C5-F4BB0EDD7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749"/>
            <a:ext cx="5084117" cy="350312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6A4F8E-BD91-7C41-9741-8D156783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(nota </a:t>
            </a:r>
            <a:r>
              <a:rPr lang="en-US" sz="3200" dirty="0" err="1"/>
              <a:t>dinas</a:t>
            </a:r>
            <a:r>
              <a:rPr lang="en-US" sz="3200" dirty="0"/>
              <a:t>)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7F0F70-FD41-DF4D-9471-82FBB0C32ED4}"/>
              </a:ext>
            </a:extLst>
          </p:cNvPr>
          <p:cNvGrpSpPr/>
          <p:nvPr/>
        </p:nvGrpSpPr>
        <p:grpSpPr>
          <a:xfrm>
            <a:off x="8446188" y="1836885"/>
            <a:ext cx="2024743" cy="4497432"/>
            <a:chOff x="7957457" y="1153885"/>
            <a:chExt cx="2024743" cy="44974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C994DA-F5D6-8C45-92DC-5FE1EDB50422}"/>
                </a:ext>
              </a:extLst>
            </p:cNvPr>
            <p:cNvSpPr/>
            <p:nvPr/>
          </p:nvSpPr>
          <p:spPr>
            <a:xfrm>
              <a:off x="7957457" y="1153885"/>
              <a:ext cx="2024743" cy="4497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A41B1E-E7E7-1B43-B013-57D623A104F4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Kolom </a:t>
              </a:r>
              <a:r>
                <a:rPr lang="en-US" sz="1400" dirty="0" err="1">
                  <a:solidFill>
                    <a:schemeClr val="bg1"/>
                  </a:solidFill>
                </a:rPr>
                <a:t>pengisian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(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perintah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tugas</a:t>
              </a:r>
              <a:r>
                <a:rPr lang="en-US" sz="1400" dirty="0">
                  <a:solidFill>
                    <a:schemeClr val="bg1"/>
                  </a:solidFill>
                </a:rPr>
                <a:t>)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tetap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bagi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daftar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yaitu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untuk</a:t>
              </a:r>
              <a:r>
                <a:rPr lang="en-US" sz="1400" dirty="0">
                  <a:solidFill>
                    <a:schemeClr val="bg1"/>
                  </a:solidFill>
                </a:rPr>
                <a:t> :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Nomor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Tanggal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Perihal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Bentuk</a:t>
              </a:r>
              <a:r>
                <a:rPr lang="en-US" sz="1400" dirty="0">
                  <a:solidFill>
                    <a:schemeClr val="bg1"/>
                  </a:solidFill>
                </a:rPr>
                <a:t> Surat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Sifat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Status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Kepada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 err="1">
                  <a:solidFill>
                    <a:schemeClr val="bg1"/>
                  </a:solidFill>
                </a:rPr>
                <a:t>Ditambahkan</a:t>
              </a:r>
              <a:r>
                <a:rPr lang="en-US" sz="1400" dirty="0">
                  <a:solidFill>
                    <a:schemeClr val="bg1"/>
                  </a:solidFill>
                </a:rPr>
                <a:t> kolom2 </a:t>
              </a:r>
              <a:r>
                <a:rPr lang="en-US" sz="1400" dirty="0" err="1">
                  <a:solidFill>
                    <a:schemeClr val="bg1"/>
                  </a:solidFill>
                </a:rPr>
                <a:t>ini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halaman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penambahan</a:t>
              </a:r>
              <a:r>
                <a:rPr lang="en-US" sz="1400" dirty="0">
                  <a:solidFill>
                    <a:schemeClr val="bg1"/>
                  </a:solidFill>
                </a:rPr>
                <a:t> data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bawah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kategori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5E0636-E4F5-CF4F-A4FE-781C07A55FB5}"/>
              </a:ext>
            </a:extLst>
          </p:cNvPr>
          <p:cNvCxnSpPr/>
          <p:nvPr/>
        </p:nvCxnSpPr>
        <p:spPr>
          <a:xfrm flipH="1" flipV="1">
            <a:off x="4813738" y="3573517"/>
            <a:ext cx="3632450" cy="357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467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43C203F-9361-8D47-B2C5-F4BB0EDD7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51749"/>
            <a:ext cx="5084117" cy="350312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6A4F8E-BD91-7C41-9741-8D156783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(nota </a:t>
            </a:r>
            <a:r>
              <a:rPr lang="en-US" sz="3200" dirty="0" err="1"/>
              <a:t>dinas</a:t>
            </a:r>
            <a:r>
              <a:rPr lang="en-US" sz="3200" dirty="0"/>
              <a:t>) 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1110DEB-1B4E-9940-ADC4-1EBB821C7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605" y="1951749"/>
            <a:ext cx="2813529" cy="35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F97CFE8-E0F3-2E4F-BA31-B9D04442E04A}"/>
              </a:ext>
            </a:extLst>
          </p:cNvPr>
          <p:cNvSpPr/>
          <p:nvPr/>
        </p:nvSpPr>
        <p:spPr>
          <a:xfrm>
            <a:off x="6709622" y="2167179"/>
            <a:ext cx="957943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C04465-5EA2-0846-A7B3-D45348503BA1}"/>
              </a:ext>
            </a:extLst>
          </p:cNvPr>
          <p:cNvSpPr txBox="1"/>
          <p:nvPr/>
        </p:nvSpPr>
        <p:spPr>
          <a:xfrm>
            <a:off x="6485216" y="3065250"/>
            <a:ext cx="1406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Hasil </a:t>
            </a:r>
            <a:r>
              <a:rPr lang="en-US" sz="1200" dirty="0" err="1"/>
              <a:t>pengisian</a:t>
            </a:r>
            <a:r>
              <a:rPr lang="en-US" sz="1200" dirty="0"/>
              <a:t> form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form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tugas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di </a:t>
            </a:r>
            <a:r>
              <a:rPr lang="en-US" sz="1200" dirty="0" err="1"/>
              <a:t>kanan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dan form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otomatis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lampiran</a:t>
            </a:r>
            <a:endParaRPr lang="en-US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D69DAB-E128-3247-9106-6CD2B6671A95}"/>
              </a:ext>
            </a:extLst>
          </p:cNvPr>
          <p:cNvCxnSpPr/>
          <p:nvPr/>
        </p:nvCxnSpPr>
        <p:spPr>
          <a:xfrm>
            <a:off x="7139932" y="2738679"/>
            <a:ext cx="0" cy="32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325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43C203F-9361-8D47-B2C5-F4BB0EDD7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749"/>
            <a:ext cx="5084117" cy="350312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6A4F8E-BD91-7C41-9741-8D156783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</a:t>
            </a:r>
            <a:r>
              <a:rPr lang="en-US" sz="3200" dirty="0" err="1"/>
              <a:t>disposisi</a:t>
            </a:r>
            <a:r>
              <a:rPr lang="en-US" sz="3200" dirty="0"/>
              <a:t>)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7F0F70-FD41-DF4D-9471-82FBB0C32ED4}"/>
              </a:ext>
            </a:extLst>
          </p:cNvPr>
          <p:cNvGrpSpPr/>
          <p:nvPr/>
        </p:nvGrpSpPr>
        <p:grpSpPr>
          <a:xfrm>
            <a:off x="8446188" y="1836885"/>
            <a:ext cx="2024743" cy="4497432"/>
            <a:chOff x="7957457" y="1153885"/>
            <a:chExt cx="2024743" cy="44974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C994DA-F5D6-8C45-92DC-5FE1EDB50422}"/>
                </a:ext>
              </a:extLst>
            </p:cNvPr>
            <p:cNvSpPr/>
            <p:nvPr/>
          </p:nvSpPr>
          <p:spPr>
            <a:xfrm>
              <a:off x="7957457" y="1153885"/>
              <a:ext cx="2024743" cy="4497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A41B1E-E7E7-1B43-B013-57D623A104F4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Kolom </a:t>
              </a:r>
              <a:r>
                <a:rPr lang="en-US" sz="1400" dirty="0" err="1">
                  <a:solidFill>
                    <a:schemeClr val="bg1"/>
                  </a:solidFill>
                </a:rPr>
                <a:t>pengisian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(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perintah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tugas</a:t>
              </a:r>
              <a:r>
                <a:rPr lang="en-US" sz="1400" dirty="0">
                  <a:solidFill>
                    <a:schemeClr val="bg1"/>
                  </a:solidFill>
                </a:rPr>
                <a:t>)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tetap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isian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bagi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daftar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yaitu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untuk</a:t>
              </a:r>
              <a:r>
                <a:rPr lang="en-US" sz="1400" dirty="0">
                  <a:solidFill>
                    <a:schemeClr val="bg1"/>
                  </a:solidFill>
                </a:rPr>
                <a:t> :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Nomor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Tanggal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Perihal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Bentuk</a:t>
              </a:r>
              <a:r>
                <a:rPr lang="en-US" sz="1400" dirty="0">
                  <a:solidFill>
                    <a:schemeClr val="bg1"/>
                  </a:solidFill>
                </a:rPr>
                <a:t> Surat 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Sifat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Status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Kepada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 err="1">
                  <a:solidFill>
                    <a:schemeClr val="bg1"/>
                  </a:solidFill>
                </a:rPr>
                <a:t>Ditambahkan</a:t>
              </a:r>
              <a:r>
                <a:rPr lang="en-US" sz="1400" dirty="0">
                  <a:solidFill>
                    <a:schemeClr val="bg1"/>
                  </a:solidFill>
                </a:rPr>
                <a:t> kolom2 </a:t>
              </a:r>
              <a:r>
                <a:rPr lang="en-US" sz="1400" dirty="0" err="1">
                  <a:solidFill>
                    <a:schemeClr val="bg1"/>
                  </a:solidFill>
                </a:rPr>
                <a:t>ini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kpada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halaman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penambahan</a:t>
              </a:r>
              <a:r>
                <a:rPr lang="en-US" sz="1400" dirty="0">
                  <a:solidFill>
                    <a:schemeClr val="bg1"/>
                  </a:solidFill>
                </a:rPr>
                <a:t> data </a:t>
              </a:r>
              <a:r>
                <a:rPr lang="en-US" sz="1400" dirty="0" err="1">
                  <a:solidFill>
                    <a:schemeClr val="bg1"/>
                  </a:solidFill>
                </a:rPr>
                <a:t>tersebut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bawah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kategori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5E0636-E4F5-CF4F-A4FE-781C07A55FB5}"/>
              </a:ext>
            </a:extLst>
          </p:cNvPr>
          <p:cNvCxnSpPr/>
          <p:nvPr/>
        </p:nvCxnSpPr>
        <p:spPr>
          <a:xfrm flipH="1" flipV="1">
            <a:off x="4813738" y="3573517"/>
            <a:ext cx="3632450" cy="357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06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508E81A9-7D10-6F44-99EC-A46CFB186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0297" y="1690688"/>
            <a:ext cx="3263503" cy="4351338"/>
          </a:xfrm>
        </p:spPr>
      </p:pic>
      <p:pic>
        <p:nvPicPr>
          <p:cNvPr id="4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BA6805B-3D07-5647-9E43-BB980241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1749"/>
            <a:ext cx="5084117" cy="35031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D0E373-2252-4344-B25D-366D6F98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(input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internal (</a:t>
            </a:r>
            <a:r>
              <a:rPr lang="en-US" sz="3200" dirty="0" err="1"/>
              <a:t>disposisi</a:t>
            </a:r>
            <a:r>
              <a:rPr lang="en-US" sz="3200" dirty="0"/>
              <a:t>)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48D8A8D-D5D6-7242-B2D1-9F5C70CD5407}"/>
              </a:ext>
            </a:extLst>
          </p:cNvPr>
          <p:cNvSpPr/>
          <p:nvPr/>
        </p:nvSpPr>
        <p:spPr>
          <a:xfrm>
            <a:off x="6709622" y="2167179"/>
            <a:ext cx="957943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E41FF0-976A-6D40-A3CB-EBD3F7C529A3}"/>
              </a:ext>
            </a:extLst>
          </p:cNvPr>
          <p:cNvSpPr txBox="1"/>
          <p:nvPr/>
        </p:nvSpPr>
        <p:spPr>
          <a:xfrm>
            <a:off x="6485216" y="3065250"/>
            <a:ext cx="1406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Hasil </a:t>
            </a:r>
            <a:r>
              <a:rPr lang="en-US" sz="1200" dirty="0" err="1"/>
              <a:t>pengisian</a:t>
            </a:r>
            <a:r>
              <a:rPr lang="en-US" sz="1200" dirty="0"/>
              <a:t> form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form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tugas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di </a:t>
            </a:r>
            <a:r>
              <a:rPr lang="en-US" sz="1200" dirty="0" err="1"/>
              <a:t>kanan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dan form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otomatis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lampiran</a:t>
            </a:r>
            <a:endParaRPr lang="en-US" sz="12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5BFD0E-0E72-064A-841B-0306C67273BF}"/>
              </a:ext>
            </a:extLst>
          </p:cNvPr>
          <p:cNvCxnSpPr/>
          <p:nvPr/>
        </p:nvCxnSpPr>
        <p:spPr>
          <a:xfrm>
            <a:off x="7139932" y="2738679"/>
            <a:ext cx="0" cy="32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7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B29A-1205-5448-8EEF-CBA7F9ED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data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masuk</a:t>
            </a:r>
            <a:endParaRPr lang="en-US" sz="32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E3856D-0F21-7D4A-8047-D336D22CB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3339"/>
            <a:ext cx="5788309" cy="3759339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38160-664C-F04A-B196-ADC1EB7355A6}"/>
              </a:ext>
            </a:extLst>
          </p:cNvPr>
          <p:cNvSpPr/>
          <p:nvPr/>
        </p:nvSpPr>
        <p:spPr>
          <a:xfrm>
            <a:off x="8729217" y="1455885"/>
            <a:ext cx="2024743" cy="3007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9EA20-821C-CD4F-A719-0C3B24DDE28A}"/>
              </a:ext>
            </a:extLst>
          </p:cNvPr>
          <p:cNvSpPr txBox="1"/>
          <p:nvPr/>
        </p:nvSpPr>
        <p:spPr>
          <a:xfrm>
            <a:off x="8848959" y="1552112"/>
            <a:ext cx="1785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Page data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masuk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dibuat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sesuai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tabel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masuk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namun</a:t>
            </a:r>
            <a:r>
              <a:rPr lang="en-US" sz="1400" dirty="0">
                <a:solidFill>
                  <a:schemeClr val="bg1"/>
                </a:solidFill>
              </a:rPr>
              <a:t> pada </a:t>
            </a:r>
            <a:r>
              <a:rPr lang="en-US" sz="1400" dirty="0" err="1">
                <a:solidFill>
                  <a:schemeClr val="bg1"/>
                </a:solidFill>
              </a:rPr>
              <a:t>keterangannya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dibuat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seperti</a:t>
            </a:r>
            <a:r>
              <a:rPr lang="en-US" sz="1400" dirty="0">
                <a:solidFill>
                  <a:schemeClr val="bg1"/>
                </a:solidFill>
              </a:rPr>
              <a:t> sort </a:t>
            </a:r>
            <a:r>
              <a:rPr lang="en-US" sz="1400" dirty="0" err="1">
                <a:solidFill>
                  <a:schemeClr val="bg1"/>
                </a:solidFill>
              </a:rPr>
              <a:t>dalam</a:t>
            </a:r>
            <a:r>
              <a:rPr lang="en-US" sz="1400" dirty="0">
                <a:solidFill>
                  <a:schemeClr val="bg1"/>
                </a:solidFill>
              </a:rPr>
              <a:t> excel, </a:t>
            </a:r>
            <a:r>
              <a:rPr lang="en-US" sz="1400" dirty="0" err="1">
                <a:solidFill>
                  <a:schemeClr val="bg1"/>
                </a:solidFill>
              </a:rPr>
              <a:t>shingga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apabila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diklick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asal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tanggal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maka</a:t>
            </a:r>
            <a:r>
              <a:rPr lang="en-US" sz="1400" dirty="0">
                <a:solidFill>
                  <a:schemeClr val="bg1"/>
                </a:solidFill>
              </a:rPr>
              <a:t> table </a:t>
            </a:r>
            <a:r>
              <a:rPr lang="en-US" sz="1400" dirty="0" err="1">
                <a:solidFill>
                  <a:schemeClr val="bg1"/>
                </a:solidFill>
              </a:rPr>
              <a:t>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menyesuaikan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sesuai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bidang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diklick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81F26-CF6D-D643-8393-A4C9BDE47FA5}"/>
              </a:ext>
            </a:extLst>
          </p:cNvPr>
          <p:cNvCxnSpPr/>
          <p:nvPr/>
        </p:nvCxnSpPr>
        <p:spPr>
          <a:xfrm flipH="1">
            <a:off x="3145971" y="1690688"/>
            <a:ext cx="5583246" cy="2097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60A0A8-AA7A-B54D-833D-6FD2FB7FD1BD}"/>
              </a:ext>
            </a:extLst>
          </p:cNvPr>
          <p:cNvSpPr txBox="1"/>
          <p:nvPr/>
        </p:nvSpPr>
        <p:spPr>
          <a:xfrm>
            <a:off x="7108372" y="5292293"/>
            <a:ext cx="178525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Dirubah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data </a:t>
            </a:r>
            <a:r>
              <a:rPr lang="en-US" sz="1400" dirty="0" err="1"/>
              <a:t>surat</a:t>
            </a:r>
            <a:r>
              <a:rPr lang="en-US" sz="1400" dirty="0"/>
              <a:t> </a:t>
            </a:r>
            <a:r>
              <a:rPr lang="en-US" sz="1400" dirty="0" err="1"/>
              <a:t>keluar</a:t>
            </a:r>
            <a:r>
              <a:rPr lang="en-US" sz="1400" dirty="0"/>
              <a:t> 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B56406B-BCE1-AE44-8094-40EBE89BA145}"/>
              </a:ext>
            </a:extLst>
          </p:cNvPr>
          <p:cNvCxnSpPr/>
          <p:nvPr/>
        </p:nvCxnSpPr>
        <p:spPr>
          <a:xfrm rot="10800000">
            <a:off x="2960915" y="2959515"/>
            <a:ext cx="4147457" cy="2396257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27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87459-AFE6-2B47-9089-A531E661C240}"/>
              </a:ext>
            </a:extLst>
          </p:cNvPr>
          <p:cNvSpPr txBox="1"/>
          <p:nvPr/>
        </p:nvSpPr>
        <p:spPr>
          <a:xfrm>
            <a:off x="5750447" y="1440879"/>
            <a:ext cx="33405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Tambahkan</a:t>
            </a:r>
            <a:r>
              <a:rPr lang="en-US" sz="1200" dirty="0"/>
              <a:t> Dashboard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– </a:t>
            </a:r>
            <a:r>
              <a:rPr lang="en-US" sz="1200" dirty="0" err="1"/>
              <a:t>bagian</a:t>
            </a:r>
            <a:r>
              <a:rPr lang="en-US" sz="1200" dirty="0"/>
              <a:t> :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Sekretaris</a:t>
            </a:r>
            <a:r>
              <a:rPr lang="en-US" sz="1200" dirty="0"/>
              <a:t> Dewan (</a:t>
            </a:r>
            <a:r>
              <a:rPr lang="en-US" sz="1200" dirty="0" err="1"/>
              <a:t>tampilan</a:t>
            </a:r>
            <a:r>
              <a:rPr lang="en-US" sz="1200" dirty="0"/>
              <a:t> I)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Pimpinan</a:t>
            </a:r>
            <a:r>
              <a:rPr lang="en-US" sz="1200" dirty="0"/>
              <a:t> DPRD (</a:t>
            </a:r>
            <a:r>
              <a:rPr lang="en-US" sz="1200" dirty="0" err="1"/>
              <a:t>tampilan</a:t>
            </a:r>
            <a:r>
              <a:rPr lang="en-US" sz="1200" dirty="0"/>
              <a:t> II) </a:t>
            </a:r>
          </a:p>
          <a:p>
            <a:pPr marL="342900" indent="-342900">
              <a:buAutoNum type="arabicPeriod"/>
            </a:pPr>
            <a:r>
              <a:rPr lang="en-US" sz="1200" dirty="0"/>
              <a:t>Wakil </a:t>
            </a:r>
            <a:r>
              <a:rPr lang="en-US" sz="1200" dirty="0" err="1"/>
              <a:t>Ketua</a:t>
            </a:r>
            <a:r>
              <a:rPr lang="en-US" sz="1200" dirty="0"/>
              <a:t> DPRD I (</a:t>
            </a:r>
            <a:r>
              <a:rPr lang="en-US" sz="1200" dirty="0" err="1"/>
              <a:t>tampilan</a:t>
            </a:r>
            <a:r>
              <a:rPr lang="en-US" sz="1200" dirty="0"/>
              <a:t> III)</a:t>
            </a:r>
          </a:p>
          <a:p>
            <a:pPr marL="342900" indent="-342900">
              <a:buAutoNum type="arabicPeriod"/>
            </a:pPr>
            <a:r>
              <a:rPr lang="en-US" sz="1200" dirty="0"/>
              <a:t>Wakil </a:t>
            </a:r>
            <a:r>
              <a:rPr lang="en-US" sz="1200" dirty="0" err="1"/>
              <a:t>Ketua</a:t>
            </a:r>
            <a:r>
              <a:rPr lang="en-US" sz="1200" dirty="0"/>
              <a:t> DPRD II (</a:t>
            </a:r>
            <a:r>
              <a:rPr lang="en-US" sz="1200" dirty="0" err="1"/>
              <a:t>tampilan</a:t>
            </a:r>
            <a:r>
              <a:rPr lang="en-US" sz="1200" dirty="0"/>
              <a:t> III)</a:t>
            </a:r>
          </a:p>
          <a:p>
            <a:pPr marL="342900" indent="-342900">
              <a:buAutoNum type="arabicPeriod"/>
            </a:pPr>
            <a:r>
              <a:rPr lang="en-US" sz="1200" dirty="0"/>
              <a:t>Wakil </a:t>
            </a:r>
            <a:r>
              <a:rPr lang="en-US" sz="1200" dirty="0" err="1"/>
              <a:t>Ketua</a:t>
            </a:r>
            <a:r>
              <a:rPr lang="en-US" sz="1200" dirty="0"/>
              <a:t> DPRD III (</a:t>
            </a:r>
            <a:r>
              <a:rPr lang="en-US" sz="1200" dirty="0" err="1"/>
              <a:t>tampilan</a:t>
            </a:r>
            <a:r>
              <a:rPr lang="en-US" sz="1200" dirty="0"/>
              <a:t> III)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Komisi</a:t>
            </a:r>
            <a:r>
              <a:rPr lang="en-US" sz="1200" dirty="0"/>
              <a:t> I (</a:t>
            </a:r>
            <a:r>
              <a:rPr lang="en-US" sz="1200" dirty="0" err="1"/>
              <a:t>tampilan</a:t>
            </a:r>
            <a:r>
              <a:rPr lang="en-US" sz="1200" dirty="0"/>
              <a:t> IV)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Komisi</a:t>
            </a:r>
            <a:r>
              <a:rPr lang="en-US" sz="1200" dirty="0"/>
              <a:t> II (</a:t>
            </a:r>
            <a:r>
              <a:rPr lang="en-US" sz="1200" dirty="0" err="1"/>
              <a:t>tampilan</a:t>
            </a:r>
            <a:r>
              <a:rPr lang="en-US" sz="1200" dirty="0"/>
              <a:t> IV)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Komisi</a:t>
            </a:r>
            <a:r>
              <a:rPr lang="en-US" sz="1200" dirty="0"/>
              <a:t> III (</a:t>
            </a:r>
            <a:r>
              <a:rPr lang="en-US" sz="1200" dirty="0" err="1"/>
              <a:t>tampilan</a:t>
            </a:r>
            <a:r>
              <a:rPr lang="en-US" sz="1200" dirty="0"/>
              <a:t> IV)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Komisi</a:t>
            </a:r>
            <a:r>
              <a:rPr lang="en-US" sz="1200" dirty="0"/>
              <a:t> IV (</a:t>
            </a:r>
            <a:r>
              <a:rPr lang="en-US" sz="1200" dirty="0" err="1"/>
              <a:t>tampilan</a:t>
            </a:r>
            <a:r>
              <a:rPr lang="en-US" sz="1200" dirty="0"/>
              <a:t> IV)</a:t>
            </a:r>
          </a:p>
          <a:p>
            <a:pPr marL="342900" indent="-342900">
              <a:buAutoNum type="arabicPeriod"/>
            </a:pPr>
            <a:r>
              <a:rPr lang="en-US" sz="1200" dirty="0"/>
              <a:t>Badan </a:t>
            </a:r>
            <a:r>
              <a:rPr lang="en-US" sz="1200" dirty="0" err="1"/>
              <a:t>Anggaran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V)</a:t>
            </a:r>
          </a:p>
          <a:p>
            <a:pPr marL="342900" indent="-342900">
              <a:buAutoNum type="arabicPeriod"/>
            </a:pPr>
            <a:r>
              <a:rPr lang="en-US" sz="1200" dirty="0"/>
              <a:t>Badan </a:t>
            </a:r>
            <a:r>
              <a:rPr lang="en-US" sz="1200" dirty="0" err="1"/>
              <a:t>Musyawarah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V)</a:t>
            </a:r>
          </a:p>
          <a:p>
            <a:pPr marL="342900" indent="-342900">
              <a:buAutoNum type="arabicPeriod"/>
            </a:pPr>
            <a:r>
              <a:rPr lang="en-US" sz="1200" dirty="0"/>
              <a:t>Badan </a:t>
            </a:r>
            <a:r>
              <a:rPr lang="en-US" sz="1200" dirty="0" err="1"/>
              <a:t>Kehormatan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V)</a:t>
            </a:r>
          </a:p>
          <a:p>
            <a:pPr marL="342900" indent="-342900">
              <a:buAutoNum type="arabicPeriod"/>
            </a:pPr>
            <a:r>
              <a:rPr lang="en-US" sz="1200" dirty="0"/>
              <a:t>Badan </a:t>
            </a:r>
            <a:r>
              <a:rPr lang="en-US" sz="1200" dirty="0" err="1"/>
              <a:t>Pembentukan</a:t>
            </a:r>
            <a:r>
              <a:rPr lang="en-US" sz="1200" dirty="0"/>
              <a:t> </a:t>
            </a:r>
            <a:r>
              <a:rPr lang="en-US" sz="1200" dirty="0" err="1"/>
              <a:t>Peraturan</a:t>
            </a:r>
            <a:r>
              <a:rPr lang="en-US" sz="1200" dirty="0"/>
              <a:t> Daerah (</a:t>
            </a:r>
            <a:r>
              <a:rPr lang="en-US" sz="1200" dirty="0" err="1"/>
              <a:t>tampilan</a:t>
            </a:r>
            <a:r>
              <a:rPr lang="en-US" sz="1200" dirty="0"/>
              <a:t> V)</a:t>
            </a:r>
          </a:p>
          <a:p>
            <a:pPr marL="342900" indent="-342900">
              <a:buAutoNum type="arabicPeriod"/>
            </a:pPr>
            <a:r>
              <a:rPr lang="en-US" sz="1200" dirty="0"/>
              <a:t>Tata Usaha (</a:t>
            </a:r>
            <a:r>
              <a:rPr lang="en-US" sz="1200" dirty="0" err="1"/>
              <a:t>tampilan</a:t>
            </a:r>
            <a:r>
              <a:rPr lang="en-US" sz="1200" dirty="0"/>
              <a:t> VI) </a:t>
            </a:r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Umum</a:t>
            </a:r>
            <a:r>
              <a:rPr lang="en-US" sz="1200" dirty="0"/>
              <a:t> &amp; </a:t>
            </a:r>
            <a:r>
              <a:rPr lang="en-US" sz="1200" dirty="0" err="1"/>
              <a:t>Kepegawaian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VII)</a:t>
            </a:r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Perencana</a:t>
            </a:r>
            <a:r>
              <a:rPr lang="en-US" sz="1200" dirty="0"/>
              <a:t> dan </a:t>
            </a:r>
            <a:r>
              <a:rPr lang="en-US" sz="1200" dirty="0" err="1"/>
              <a:t>Keuangan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VII)</a:t>
            </a:r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Persidangan</a:t>
            </a:r>
            <a:r>
              <a:rPr lang="en-US" sz="1200" dirty="0"/>
              <a:t> dan </a:t>
            </a:r>
            <a:r>
              <a:rPr lang="en-US" sz="1200" dirty="0" err="1"/>
              <a:t>Perundang</a:t>
            </a:r>
            <a:r>
              <a:rPr lang="en-US" sz="1200" dirty="0"/>
              <a:t> – </a:t>
            </a:r>
            <a:r>
              <a:rPr lang="en-US" sz="1200" dirty="0" err="1"/>
              <a:t>undangan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VII)</a:t>
            </a:r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Fasilitasi</a:t>
            </a:r>
            <a:r>
              <a:rPr lang="en-US" sz="1200" dirty="0"/>
              <a:t> </a:t>
            </a:r>
            <a:r>
              <a:rPr lang="en-US" sz="1200" dirty="0" err="1"/>
              <a:t>Penganggaran</a:t>
            </a:r>
            <a:r>
              <a:rPr lang="en-US" sz="1200" dirty="0"/>
              <a:t> dan </a:t>
            </a:r>
            <a:r>
              <a:rPr lang="en-US" sz="1200" dirty="0" err="1"/>
              <a:t>Pengawasan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VII)</a:t>
            </a:r>
          </a:p>
          <a:p>
            <a:pPr marL="342900" indent="-342900">
              <a:buAutoNum type="arabicPeriod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6A316-0470-0148-96DA-52E0209D17D9}"/>
              </a:ext>
            </a:extLst>
          </p:cNvPr>
          <p:cNvSpPr txBox="1"/>
          <p:nvPr/>
        </p:nvSpPr>
        <p:spPr>
          <a:xfrm>
            <a:off x="671480" y="464518"/>
            <a:ext cx="2888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SIStim</a:t>
            </a:r>
            <a:r>
              <a:rPr lang="en-US" sz="2000" b="1" dirty="0"/>
              <a:t> </a:t>
            </a:r>
            <a:r>
              <a:rPr lang="en-US" sz="2000" b="1" dirty="0" err="1"/>
              <a:t>PERsuratan</a:t>
            </a:r>
            <a:r>
              <a:rPr lang="en-US" sz="2000" b="1" dirty="0"/>
              <a:t> Digital </a:t>
            </a:r>
            <a:r>
              <a:rPr lang="en-US" sz="2000" dirty="0"/>
              <a:t>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C0E2C13-1C40-4A49-851D-50F8D0DCA6E5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 rot="16200000" flipH="1">
            <a:off x="2513797" y="466386"/>
            <a:ext cx="2838409" cy="36348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5F6220D-28D1-B84A-BD15-B95D9B70116A}"/>
              </a:ext>
            </a:extLst>
          </p:cNvPr>
          <p:cNvCxnSpPr>
            <a:cxnSpLocks/>
          </p:cNvCxnSpPr>
          <p:nvPr/>
        </p:nvCxnSpPr>
        <p:spPr>
          <a:xfrm>
            <a:off x="1624882" y="2065857"/>
            <a:ext cx="3314844" cy="3245320"/>
          </a:xfrm>
          <a:prstGeom prst="bentConnector3">
            <a:avLst>
              <a:gd name="adj1" fmla="val -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2EBB61A-176F-FB4F-BC5B-767A5123B2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9861" y="2020778"/>
            <a:ext cx="3972548" cy="39475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78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B29A-1205-5448-8EEF-CBA7F9ED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data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endParaRPr lang="en-US" sz="32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E3856D-0F21-7D4A-8047-D336D22CB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3339"/>
            <a:ext cx="5788309" cy="3759339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38160-664C-F04A-B196-ADC1EB7355A6}"/>
              </a:ext>
            </a:extLst>
          </p:cNvPr>
          <p:cNvSpPr/>
          <p:nvPr/>
        </p:nvSpPr>
        <p:spPr>
          <a:xfrm>
            <a:off x="8729217" y="1455885"/>
            <a:ext cx="2024743" cy="4497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9EA20-821C-CD4F-A719-0C3B24DDE28A}"/>
              </a:ext>
            </a:extLst>
          </p:cNvPr>
          <p:cNvSpPr txBox="1"/>
          <p:nvPr/>
        </p:nvSpPr>
        <p:spPr>
          <a:xfrm>
            <a:off x="8848959" y="1552112"/>
            <a:ext cx="17852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Page data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masuk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dibuat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sesuai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tabel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masuk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namun</a:t>
            </a:r>
            <a:r>
              <a:rPr lang="en-US" sz="1400" dirty="0">
                <a:solidFill>
                  <a:schemeClr val="bg1"/>
                </a:solidFill>
              </a:rPr>
              <a:t> pada </a:t>
            </a:r>
            <a:r>
              <a:rPr lang="en-US" sz="1400" dirty="0" err="1">
                <a:solidFill>
                  <a:schemeClr val="bg1"/>
                </a:solidFill>
              </a:rPr>
              <a:t>keterangannya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dibuat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seperti</a:t>
            </a:r>
            <a:r>
              <a:rPr lang="en-US" sz="1400" dirty="0">
                <a:solidFill>
                  <a:schemeClr val="bg1"/>
                </a:solidFill>
              </a:rPr>
              <a:t> sort </a:t>
            </a:r>
            <a:r>
              <a:rPr lang="en-US" sz="1400" dirty="0" err="1">
                <a:solidFill>
                  <a:schemeClr val="bg1"/>
                </a:solidFill>
              </a:rPr>
              <a:t>dalam</a:t>
            </a:r>
            <a:r>
              <a:rPr lang="en-US" sz="1400" dirty="0">
                <a:solidFill>
                  <a:schemeClr val="bg1"/>
                </a:solidFill>
              </a:rPr>
              <a:t> excel, </a:t>
            </a:r>
            <a:r>
              <a:rPr lang="en-US" sz="1400" dirty="0" err="1">
                <a:solidFill>
                  <a:schemeClr val="bg1"/>
                </a:solidFill>
              </a:rPr>
              <a:t>shingga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apabila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diklick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asal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atau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tanggal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maka</a:t>
            </a:r>
            <a:r>
              <a:rPr lang="en-US" sz="1400" dirty="0">
                <a:solidFill>
                  <a:schemeClr val="bg1"/>
                </a:solidFill>
              </a:rPr>
              <a:t> table </a:t>
            </a:r>
            <a:r>
              <a:rPr lang="en-US" sz="1400" dirty="0" err="1">
                <a:solidFill>
                  <a:schemeClr val="bg1"/>
                </a:solidFill>
              </a:rPr>
              <a:t>akan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menyesuaikan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sesuai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bidang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diklick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81F26-CF6D-D643-8393-A4C9BDE47FA5}"/>
              </a:ext>
            </a:extLst>
          </p:cNvPr>
          <p:cNvCxnSpPr/>
          <p:nvPr/>
        </p:nvCxnSpPr>
        <p:spPr>
          <a:xfrm flipH="1">
            <a:off x="3145971" y="1690688"/>
            <a:ext cx="5583246" cy="2097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70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E568-D656-8441-B6B2-5594EBE7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r>
              <a:rPr lang="en-US" dirty="0"/>
              <a:t> page </a:t>
            </a:r>
            <a:r>
              <a:rPr lang="en-US" dirty="0" err="1"/>
              <a:t>Sekretaris</a:t>
            </a:r>
            <a:r>
              <a:rPr lang="en-US" dirty="0"/>
              <a:t> Dewan (dashboard)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028EFE-1B9E-B844-B1D7-5934EE08B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008" y="1794094"/>
            <a:ext cx="5846926" cy="3797409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243F34D-33E9-D24B-BBAE-FB13DEF0EDB8}"/>
              </a:ext>
            </a:extLst>
          </p:cNvPr>
          <p:cNvGrpSpPr/>
          <p:nvPr/>
        </p:nvGrpSpPr>
        <p:grpSpPr>
          <a:xfrm>
            <a:off x="2397221" y="5816990"/>
            <a:ext cx="2024743" cy="675885"/>
            <a:chOff x="7957457" y="1153886"/>
            <a:chExt cx="2024743" cy="6758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FFBDFF-BBD1-D042-A268-B3DB5705825B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1A75B7-224E-9140-9A97-E6F2F72EB3E0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Ketua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Sekretaris</a:t>
              </a:r>
              <a:r>
                <a:rPr lang="en-US" sz="1400" dirty="0">
                  <a:solidFill>
                    <a:schemeClr val="bg1"/>
                  </a:solidFill>
                </a:rPr>
                <a:t> Dewan</a:t>
              </a:r>
            </a:p>
          </p:txBody>
        </p:sp>
      </p:grp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862209C-6E30-CF40-A8F0-6545069E8EDA}"/>
              </a:ext>
            </a:extLst>
          </p:cNvPr>
          <p:cNvCxnSpPr>
            <a:cxnSpLocks/>
          </p:cNvCxnSpPr>
          <p:nvPr/>
        </p:nvCxnSpPr>
        <p:spPr>
          <a:xfrm rot="10800000">
            <a:off x="1330684" y="5275387"/>
            <a:ext cx="946793" cy="857719"/>
          </a:xfrm>
          <a:prstGeom prst="bentConnector3">
            <a:avLst>
              <a:gd name="adj1" fmla="val 9995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D57B5D-6ED7-894E-810A-C1E519F2590D}"/>
              </a:ext>
            </a:extLst>
          </p:cNvPr>
          <p:cNvGrpSpPr/>
          <p:nvPr/>
        </p:nvGrpSpPr>
        <p:grpSpPr>
          <a:xfrm>
            <a:off x="8834808" y="1794094"/>
            <a:ext cx="2024743" cy="686044"/>
            <a:chOff x="8519497" y="2753115"/>
            <a:chExt cx="2024743" cy="68604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91D689-A742-DB4A-B7B3-89D0D047470B}"/>
                </a:ext>
              </a:extLst>
            </p:cNvPr>
            <p:cNvSpPr/>
            <p:nvPr/>
          </p:nvSpPr>
          <p:spPr>
            <a:xfrm>
              <a:off x="8519497" y="2753115"/>
              <a:ext cx="2024743" cy="686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F1F20F-27A8-D24B-BCFA-14F1C0E7A2DC}"/>
                </a:ext>
              </a:extLst>
            </p:cNvPr>
            <p:cNvSpPr txBox="1"/>
            <p:nvPr/>
          </p:nvSpPr>
          <p:spPr>
            <a:xfrm>
              <a:off x="8639239" y="2829447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B51AF6-204B-8B44-A12F-BAB27E0E991A}"/>
              </a:ext>
            </a:extLst>
          </p:cNvPr>
          <p:cNvSpPr txBox="1"/>
          <p:nvPr/>
        </p:nvSpPr>
        <p:spPr>
          <a:xfrm>
            <a:off x="8621485" y="2907968"/>
            <a:ext cx="263434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</a:t>
            </a:r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FED1AD2-0CB1-1240-A27E-DAFF7BB09474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4626430" y="2137116"/>
            <a:ext cx="4208379" cy="1555682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C005BD-D271-E54F-9B01-7E710370D87F}"/>
              </a:ext>
            </a:extLst>
          </p:cNvPr>
          <p:cNvGrpSpPr/>
          <p:nvPr/>
        </p:nvGrpSpPr>
        <p:grpSpPr>
          <a:xfrm>
            <a:off x="6337849" y="5693536"/>
            <a:ext cx="2024743" cy="675885"/>
            <a:chOff x="7957457" y="1153886"/>
            <a:chExt cx="2024743" cy="67588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FEB833-64F4-3342-BE14-253EE37B6A07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E954CE-D13F-8B42-B94D-8A22F2B156A2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Tambahkan</a:t>
              </a:r>
              <a:r>
                <a:rPr lang="en-US" sz="1400" dirty="0">
                  <a:solidFill>
                    <a:schemeClr val="bg1"/>
                  </a:solidFill>
                </a:rPr>
                <a:t> Data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3CEF7DB-D501-1E41-80A1-F10ED86F03F5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V="1">
            <a:off x="3259464" y="1602779"/>
            <a:ext cx="2264536" cy="5916978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598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B1925E-DB0F-DD4F-B41D-0B83311F6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635" y="2414204"/>
            <a:ext cx="5636549" cy="366077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2595F1-B552-8C48-9F3C-25F3735D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r>
              <a:rPr lang="en-US" dirty="0"/>
              <a:t> page </a:t>
            </a:r>
            <a:r>
              <a:rPr lang="en-US" dirty="0" err="1"/>
              <a:t>Sekretaris</a:t>
            </a:r>
            <a:r>
              <a:rPr lang="en-US" dirty="0"/>
              <a:t> Dewan (Data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6C41D7-6EBA-F241-9416-150A8DC7AC1F}"/>
              </a:ext>
            </a:extLst>
          </p:cNvPr>
          <p:cNvGrpSpPr/>
          <p:nvPr/>
        </p:nvGrpSpPr>
        <p:grpSpPr>
          <a:xfrm>
            <a:off x="8863223" y="1804604"/>
            <a:ext cx="2024743" cy="686044"/>
            <a:chOff x="8519497" y="2753115"/>
            <a:chExt cx="2024743" cy="6860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092C23-94F9-124D-922B-A1A55E9898F7}"/>
                </a:ext>
              </a:extLst>
            </p:cNvPr>
            <p:cNvSpPr/>
            <p:nvPr/>
          </p:nvSpPr>
          <p:spPr>
            <a:xfrm>
              <a:off x="8519497" y="2753115"/>
              <a:ext cx="2024743" cy="686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8D14-C642-F14A-89F5-E0B7EB03DE78}"/>
                </a:ext>
              </a:extLst>
            </p:cNvPr>
            <p:cNvSpPr txBox="1"/>
            <p:nvPr/>
          </p:nvSpPr>
          <p:spPr>
            <a:xfrm>
              <a:off x="8639239" y="2829447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94F4892-6FA5-1545-AB5F-0723C96BC477}"/>
              </a:ext>
            </a:extLst>
          </p:cNvPr>
          <p:cNvSpPr txBox="1"/>
          <p:nvPr/>
        </p:nvSpPr>
        <p:spPr>
          <a:xfrm>
            <a:off x="8558423" y="2815315"/>
            <a:ext cx="263434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</a:t>
            </a:r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F35409-3533-594B-89B8-F1B029AC931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875595" y="2490648"/>
            <a:ext cx="1" cy="32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D2F905F-598F-CD43-8B15-DA74D1822D25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4078015" y="2147626"/>
            <a:ext cx="4785209" cy="1930388"/>
          </a:xfrm>
          <a:prstGeom prst="bentConnector3">
            <a:avLst>
              <a:gd name="adj1" fmla="val 3475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932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B1925E-DB0F-DD4F-B41D-0B83311F6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635" y="2414204"/>
            <a:ext cx="5636549" cy="366077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2595F1-B552-8C48-9F3C-25F3735D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r>
              <a:rPr lang="en-US" dirty="0"/>
              <a:t> page </a:t>
            </a:r>
            <a:r>
              <a:rPr lang="en-US" dirty="0" err="1"/>
              <a:t>Sekretaris</a:t>
            </a:r>
            <a:r>
              <a:rPr lang="en-US" dirty="0"/>
              <a:t> Dewan (Data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6C41D7-6EBA-F241-9416-150A8DC7AC1F}"/>
              </a:ext>
            </a:extLst>
          </p:cNvPr>
          <p:cNvGrpSpPr/>
          <p:nvPr/>
        </p:nvGrpSpPr>
        <p:grpSpPr>
          <a:xfrm>
            <a:off x="8863223" y="1804604"/>
            <a:ext cx="2024743" cy="686044"/>
            <a:chOff x="8519497" y="2753115"/>
            <a:chExt cx="2024743" cy="6860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092C23-94F9-124D-922B-A1A55E9898F7}"/>
                </a:ext>
              </a:extLst>
            </p:cNvPr>
            <p:cNvSpPr/>
            <p:nvPr/>
          </p:nvSpPr>
          <p:spPr>
            <a:xfrm>
              <a:off x="8519497" y="2753115"/>
              <a:ext cx="2024743" cy="6860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058D14-C642-F14A-89F5-E0B7EB03DE78}"/>
                </a:ext>
              </a:extLst>
            </p:cNvPr>
            <p:cNvSpPr txBox="1"/>
            <p:nvPr/>
          </p:nvSpPr>
          <p:spPr>
            <a:xfrm>
              <a:off x="8639239" y="2829447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94F4892-6FA5-1545-AB5F-0723C96BC477}"/>
              </a:ext>
            </a:extLst>
          </p:cNvPr>
          <p:cNvSpPr txBox="1"/>
          <p:nvPr/>
        </p:nvSpPr>
        <p:spPr>
          <a:xfrm>
            <a:off x="8558423" y="2815315"/>
            <a:ext cx="263434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</a:t>
            </a:r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F35409-3533-594B-89B8-F1B029AC931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875595" y="2490648"/>
            <a:ext cx="1" cy="32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D2F905F-598F-CD43-8B15-DA74D1822D25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4078015" y="2147626"/>
            <a:ext cx="4785209" cy="1930388"/>
          </a:xfrm>
          <a:prstGeom prst="bentConnector3">
            <a:avLst>
              <a:gd name="adj1" fmla="val 34758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9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EAC0-E082-8548-A1D0-B4947B8A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</a:t>
            </a:r>
            <a:r>
              <a:rPr lang="en-US" dirty="0" err="1"/>
              <a:t>bagian</a:t>
            </a:r>
            <a:r>
              <a:rPr lang="en-US" dirty="0"/>
              <a:t> lain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F5BCC-9E54-4F4A-A15B-555F86DCE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- </a:t>
            </a:r>
            <a:r>
              <a:rPr lang="en-US" dirty="0" err="1"/>
              <a:t>bagian</a:t>
            </a:r>
            <a:r>
              <a:rPr lang="en-US" dirty="0"/>
              <a:t> yang lain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07A29-E77F-A543-BAEA-7D58589CDCDE}"/>
              </a:ext>
            </a:extLst>
          </p:cNvPr>
          <p:cNvSpPr txBox="1"/>
          <p:nvPr/>
        </p:nvSpPr>
        <p:spPr>
          <a:xfrm>
            <a:off x="1415143" y="230632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Bagian </a:t>
            </a:r>
            <a:r>
              <a:rPr lang="en-US" sz="1800" dirty="0" err="1"/>
              <a:t>Umum</a:t>
            </a:r>
            <a:r>
              <a:rPr lang="en-US" sz="1800" dirty="0"/>
              <a:t> &amp; </a:t>
            </a:r>
            <a:r>
              <a:rPr lang="en-US" sz="1800" dirty="0" err="1"/>
              <a:t>Kepegawaian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Bagian </a:t>
            </a:r>
            <a:r>
              <a:rPr lang="en-US" sz="1800" dirty="0" err="1"/>
              <a:t>Perencana</a:t>
            </a:r>
            <a:r>
              <a:rPr lang="en-US" sz="1800" dirty="0"/>
              <a:t> dan </a:t>
            </a:r>
            <a:r>
              <a:rPr lang="en-US" sz="1800" dirty="0" err="1"/>
              <a:t>Keuangan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Bagian </a:t>
            </a:r>
            <a:r>
              <a:rPr lang="en-US" sz="1800" dirty="0" err="1"/>
              <a:t>Persidangan</a:t>
            </a:r>
            <a:r>
              <a:rPr lang="en-US" sz="1800" dirty="0"/>
              <a:t> dan </a:t>
            </a:r>
            <a:r>
              <a:rPr lang="en-US" sz="1800" dirty="0" err="1"/>
              <a:t>Perundang</a:t>
            </a:r>
            <a:r>
              <a:rPr lang="en-US" sz="1800" dirty="0"/>
              <a:t> – </a:t>
            </a:r>
            <a:r>
              <a:rPr lang="en-US" sz="1800" dirty="0" err="1"/>
              <a:t>undangan</a:t>
            </a:r>
            <a:r>
              <a:rPr lang="en-US" sz="1800" dirty="0"/>
              <a:t> </a:t>
            </a:r>
          </a:p>
          <a:p>
            <a:pPr marL="342900" indent="-342900">
              <a:buAutoNum type="arabicPeriod"/>
            </a:pPr>
            <a:r>
              <a:rPr lang="en-US" sz="1800" dirty="0"/>
              <a:t>Bagian </a:t>
            </a:r>
            <a:r>
              <a:rPr lang="en-US" sz="1800" dirty="0" err="1"/>
              <a:t>Fasilitasi</a:t>
            </a:r>
            <a:r>
              <a:rPr lang="en-US" sz="1800" dirty="0"/>
              <a:t> </a:t>
            </a:r>
            <a:r>
              <a:rPr lang="en-US" sz="1800" dirty="0" err="1"/>
              <a:t>Penganggaran</a:t>
            </a:r>
            <a:r>
              <a:rPr lang="en-US" sz="1800" dirty="0"/>
              <a:t> dan </a:t>
            </a:r>
            <a:r>
              <a:rPr lang="en-US" sz="1800" dirty="0" err="1"/>
              <a:t>Pengawasan</a:t>
            </a:r>
            <a:r>
              <a:rPr lang="en-US" sz="1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85B0C-8239-514C-8E1A-45633688C9FC}"/>
              </a:ext>
            </a:extLst>
          </p:cNvPr>
          <p:cNvSpPr txBox="1"/>
          <p:nvPr/>
        </p:nvSpPr>
        <p:spPr>
          <a:xfrm>
            <a:off x="1763486" y="398734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halaman</a:t>
            </a:r>
            <a:r>
              <a:rPr lang="en-US" sz="1800" dirty="0"/>
              <a:t> dashboard dan </a:t>
            </a:r>
            <a:r>
              <a:rPr lang="en-US" sz="1800" dirty="0" err="1"/>
              <a:t>halam</a:t>
            </a:r>
            <a:r>
              <a:rPr lang="en-US" dirty="0" err="1"/>
              <a:t>an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dan </a:t>
            </a:r>
            <a:r>
              <a:rPr lang="en-US" dirty="0" err="1"/>
              <a:t>keluar</a:t>
            </a:r>
            <a:r>
              <a:rPr lang="en-US" dirty="0"/>
              <a:t>,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dashboard tata </a:t>
            </a:r>
            <a:r>
              <a:rPr lang="en-US" dirty="0" err="1"/>
              <a:t>usaha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pembagian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 dan internal,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dan 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 </a:t>
            </a:r>
            <a:r>
              <a:rPr lang="en-US" dirty="0" err="1"/>
              <a:t>Selebihnya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dan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halaman</a:t>
            </a:r>
            <a:r>
              <a:rPr lang="en-US" dirty="0"/>
              <a:t> tata </a:t>
            </a:r>
            <a:r>
              <a:rPr lang="en-US" dirty="0" err="1"/>
              <a:t>usaha</a:t>
            </a:r>
            <a:r>
              <a:rPr lang="en-US" dirty="0"/>
              <a:t>. Dan </a:t>
            </a:r>
            <a:r>
              <a:rPr lang="en-US" dirty="0" err="1"/>
              <a:t>dibuat</a:t>
            </a:r>
            <a:r>
              <a:rPr lang="en-US" dirty="0"/>
              <a:t> user masing – masing.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040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A0AB-31F1-0947-B9D8-E2CE5186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proses </a:t>
            </a:r>
            <a:r>
              <a:rPr lang="en-US" dirty="0" err="1"/>
              <a:t>Sivespa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300E-5ABD-634E-89C0-466DEB7EB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Bagian 1 </a:t>
            </a:r>
          </a:p>
          <a:p>
            <a:pPr marL="514350" indent="-514350">
              <a:buAutoNum type="alphaLcParenR"/>
            </a:pPr>
            <a:r>
              <a:rPr lang="en-US" dirty="0"/>
              <a:t>User </a:t>
            </a:r>
            <a:r>
              <a:rPr lang="en-US" dirty="0" err="1"/>
              <a:t>penyusun</a:t>
            </a:r>
            <a:r>
              <a:rPr lang="en-US" dirty="0"/>
              <a:t> program </a:t>
            </a:r>
            <a:r>
              <a:rPr lang="en-US" dirty="0" err="1"/>
              <a:t>memasukan</a:t>
            </a:r>
            <a:r>
              <a:rPr lang="en-US" dirty="0"/>
              <a:t> data program dan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anggarannya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.</a:t>
            </a:r>
          </a:p>
          <a:p>
            <a:pPr marL="514350" indent="-514350">
              <a:buAutoNum type="alphaLcParenR"/>
            </a:pPr>
            <a:r>
              <a:rPr lang="en-US" dirty="0"/>
              <a:t>User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mengajukan</a:t>
            </a:r>
            <a:r>
              <a:rPr lang="en-US" dirty="0"/>
              <a:t> nota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di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pengajuan</a:t>
            </a:r>
            <a:r>
              <a:rPr lang="en-US" dirty="0"/>
              <a:t> nota</a:t>
            </a:r>
          </a:p>
          <a:p>
            <a:pPr marL="514350" indent="-51435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71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1CBFE-8A1E-1D47-BE2A-8ED8290101DA}"/>
              </a:ext>
            </a:extLst>
          </p:cNvPr>
          <p:cNvSpPr txBox="1"/>
          <p:nvPr/>
        </p:nvSpPr>
        <p:spPr>
          <a:xfrm>
            <a:off x="1371600" y="0"/>
            <a:ext cx="911134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Buat</a:t>
            </a:r>
            <a:r>
              <a:rPr lang="en-US" dirty="0"/>
              <a:t> 4 </a:t>
            </a:r>
            <a:r>
              <a:rPr lang="en-US" dirty="0" err="1"/>
              <a:t>bagian</a:t>
            </a:r>
            <a:r>
              <a:rPr lang="en-US" dirty="0"/>
              <a:t>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Sekretaris</a:t>
            </a:r>
            <a:r>
              <a:rPr lang="en-US" dirty="0"/>
              <a:t> Dewan (</a:t>
            </a:r>
            <a:r>
              <a:rPr lang="en-US" dirty="0" err="1"/>
              <a:t>verifikasi</a:t>
            </a:r>
            <a:r>
              <a:rPr lang="en-US" dirty="0"/>
              <a:t> + </a:t>
            </a:r>
            <a:r>
              <a:rPr lang="en-US" dirty="0" err="1"/>
              <a:t>otorisasi</a:t>
            </a:r>
            <a:r>
              <a:rPr lang="en-US" dirty="0"/>
              <a:t>)</a:t>
            </a:r>
          </a:p>
          <a:p>
            <a:pPr marL="800100" lvl="1" indent="-342900">
              <a:buAutoNum type="arabicPeriod"/>
            </a:pPr>
            <a:r>
              <a:rPr lang="en-US" dirty="0"/>
              <a:t>Surat </a:t>
            </a:r>
            <a:r>
              <a:rPr lang="en-US" dirty="0" err="1"/>
              <a:t>Masuk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Ketua</a:t>
            </a:r>
            <a:r>
              <a:rPr lang="en-US" dirty="0"/>
              <a:t> DPRD </a:t>
            </a:r>
          </a:p>
          <a:p>
            <a:pPr marL="800100" lvl="1" indent="-342900">
              <a:buAutoNum type="arabicPeriod"/>
            </a:pPr>
            <a:r>
              <a:rPr lang="en-US" dirty="0"/>
              <a:t>Surat </a:t>
            </a:r>
            <a:r>
              <a:rPr lang="en-US" dirty="0" err="1"/>
              <a:t>Masuk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Bagian </a:t>
            </a:r>
            <a:r>
              <a:rPr lang="en-US" dirty="0" err="1"/>
              <a:t>Umum</a:t>
            </a:r>
            <a:r>
              <a:rPr lang="en-US" dirty="0"/>
              <a:t> dan </a:t>
            </a:r>
            <a:r>
              <a:rPr lang="en-US" dirty="0" err="1"/>
              <a:t>Kepegawaian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Surat </a:t>
            </a:r>
            <a:r>
              <a:rPr lang="en-US" dirty="0" err="1"/>
              <a:t>Keluar</a:t>
            </a:r>
            <a:r>
              <a:rPr lang="en-US" dirty="0"/>
              <a:t>  </a:t>
            </a:r>
          </a:p>
          <a:p>
            <a:pPr marL="800100" lvl="1" indent="-342900">
              <a:buAutoNum type="arabicPeriod"/>
            </a:pPr>
            <a:r>
              <a:rPr lang="en-US" dirty="0"/>
              <a:t>Surat </a:t>
            </a:r>
            <a:r>
              <a:rPr lang="en-US" dirty="0" err="1"/>
              <a:t>Undangan</a:t>
            </a:r>
            <a:r>
              <a:rPr lang="en-US" dirty="0"/>
              <a:t> </a:t>
            </a:r>
          </a:p>
          <a:p>
            <a:pPr marL="800100" lvl="1" indent="-342900">
              <a:buAutoNum type="arabicPeriod"/>
            </a:pPr>
            <a:r>
              <a:rPr lang="en-US" dirty="0"/>
              <a:t>Surat </a:t>
            </a:r>
            <a:r>
              <a:rPr lang="en-US" dirty="0" err="1"/>
              <a:t>Tugas</a:t>
            </a:r>
            <a:r>
              <a:rPr lang="en-US" dirty="0"/>
              <a:t> </a:t>
            </a:r>
          </a:p>
          <a:p>
            <a:pPr marL="800100" lvl="1" indent="-342900">
              <a:buAutoNum type="arabicPeriod"/>
            </a:pPr>
            <a:r>
              <a:rPr lang="en-US" dirty="0"/>
              <a:t>Surat </a:t>
            </a:r>
            <a:r>
              <a:rPr lang="en-US" dirty="0" err="1"/>
              <a:t>Pemberitahuan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Bagian </a:t>
            </a:r>
            <a:r>
              <a:rPr lang="en-US" dirty="0" err="1"/>
              <a:t>Perencanaan</a:t>
            </a:r>
            <a:r>
              <a:rPr lang="en-US" dirty="0"/>
              <a:t> dan </a:t>
            </a:r>
            <a:r>
              <a:rPr lang="en-US" dirty="0" err="1"/>
              <a:t>Keuangan</a:t>
            </a:r>
            <a:endParaRPr lang="en-US" dirty="0"/>
          </a:p>
          <a:p>
            <a:pPr lvl="1"/>
            <a:r>
              <a:rPr lang="en-US" dirty="0"/>
              <a:t>Surat </a:t>
            </a:r>
            <a:r>
              <a:rPr lang="en-US" dirty="0" err="1"/>
              <a:t>Keluar</a:t>
            </a:r>
            <a:r>
              <a:rPr lang="en-US" dirty="0"/>
              <a:t>  </a:t>
            </a:r>
          </a:p>
          <a:p>
            <a:pPr marL="800100" lvl="1" indent="-342900">
              <a:buAutoNum type="arabicPeriod"/>
            </a:pPr>
            <a:r>
              <a:rPr lang="en-US" dirty="0"/>
              <a:t>Surat </a:t>
            </a:r>
            <a:r>
              <a:rPr lang="en-US" dirty="0" err="1"/>
              <a:t>Undangan</a:t>
            </a:r>
            <a:r>
              <a:rPr lang="en-US" dirty="0"/>
              <a:t> </a:t>
            </a:r>
          </a:p>
          <a:p>
            <a:pPr marL="800100" lvl="1" indent="-342900">
              <a:buAutoNum type="arabicPeriod"/>
            </a:pPr>
            <a:r>
              <a:rPr lang="en-US" dirty="0"/>
              <a:t>Surat </a:t>
            </a:r>
            <a:r>
              <a:rPr lang="en-US" dirty="0" err="1"/>
              <a:t>Tugas</a:t>
            </a:r>
            <a:r>
              <a:rPr lang="en-US" dirty="0"/>
              <a:t> </a:t>
            </a:r>
          </a:p>
          <a:p>
            <a:pPr marL="800100" lvl="1" indent="-342900">
              <a:buAutoNum type="arabicPeriod"/>
            </a:pPr>
            <a:r>
              <a:rPr lang="en-US" dirty="0"/>
              <a:t>Surat </a:t>
            </a:r>
            <a:r>
              <a:rPr lang="en-US" dirty="0" err="1"/>
              <a:t>Pemberitahuan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Bagian </a:t>
            </a:r>
            <a:r>
              <a:rPr lang="en-US" dirty="0" err="1"/>
              <a:t>persidangan</a:t>
            </a:r>
            <a:r>
              <a:rPr lang="en-US" dirty="0"/>
              <a:t> dan </a:t>
            </a:r>
            <a:r>
              <a:rPr lang="en-US" dirty="0" err="1"/>
              <a:t>perundang</a:t>
            </a:r>
            <a:r>
              <a:rPr lang="en-US" dirty="0"/>
              <a:t> – </a:t>
            </a:r>
            <a:r>
              <a:rPr lang="en-US" dirty="0" err="1"/>
              <a:t>undangan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Surat </a:t>
            </a:r>
            <a:r>
              <a:rPr lang="en-US" dirty="0" err="1"/>
              <a:t>Keluar</a:t>
            </a:r>
            <a:r>
              <a:rPr lang="en-US" dirty="0"/>
              <a:t>  </a:t>
            </a:r>
          </a:p>
          <a:p>
            <a:pPr marL="800100" lvl="1" indent="-342900">
              <a:buAutoNum type="arabicPeriod"/>
            </a:pPr>
            <a:r>
              <a:rPr lang="en-US" dirty="0"/>
              <a:t>Surat </a:t>
            </a:r>
            <a:r>
              <a:rPr lang="en-US" dirty="0" err="1"/>
              <a:t>Undangan</a:t>
            </a:r>
            <a:r>
              <a:rPr lang="en-US" dirty="0"/>
              <a:t> </a:t>
            </a:r>
          </a:p>
          <a:p>
            <a:pPr marL="800100" lvl="1" indent="-342900">
              <a:buAutoNum type="arabicPeriod"/>
            </a:pPr>
            <a:r>
              <a:rPr lang="en-US" dirty="0"/>
              <a:t>Surat </a:t>
            </a:r>
            <a:r>
              <a:rPr lang="en-US" dirty="0" err="1"/>
              <a:t>Tugas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Bagian </a:t>
            </a:r>
            <a:r>
              <a:rPr lang="en-US" dirty="0" err="1"/>
              <a:t>Fasilitasi</a:t>
            </a:r>
            <a:r>
              <a:rPr lang="en-US" dirty="0"/>
              <a:t> </a:t>
            </a:r>
            <a:r>
              <a:rPr lang="en-US" dirty="0" err="1"/>
              <a:t>Penganggaran</a:t>
            </a:r>
            <a:r>
              <a:rPr lang="en-US" dirty="0"/>
              <a:t> dan </a:t>
            </a:r>
            <a:r>
              <a:rPr lang="en-US" dirty="0" err="1"/>
              <a:t>Pengawasan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6594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24E2-7635-024A-829C-308E2084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Surat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8016-CB3F-2547-A6FD-E71488E18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Surat </a:t>
            </a:r>
            <a:r>
              <a:rPr lang="en-US" dirty="0" err="1"/>
              <a:t>Undangan</a:t>
            </a:r>
            <a:endParaRPr lang="en-US" dirty="0"/>
          </a:p>
          <a:p>
            <a:r>
              <a:rPr lang="en-US" dirty="0"/>
              <a:t>Surat </a:t>
            </a:r>
            <a:r>
              <a:rPr lang="en-US" dirty="0" err="1"/>
              <a:t>Pemberitahuan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Surat </a:t>
            </a:r>
            <a:r>
              <a:rPr lang="en-US" dirty="0" err="1"/>
              <a:t>Pemberitahuan</a:t>
            </a:r>
            <a:r>
              <a:rPr lang="en-US" dirty="0"/>
              <a:t> </a:t>
            </a:r>
            <a:r>
              <a:rPr lang="en-US" dirty="0" err="1"/>
              <a:t>kunjungan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en-US" dirty="0"/>
          </a:p>
          <a:p>
            <a:pPr lvl="1"/>
            <a:r>
              <a:rPr lang="en-US" dirty="0"/>
              <a:t>Surat </a:t>
            </a:r>
            <a:r>
              <a:rPr lang="en-US" dirty="0" err="1"/>
              <a:t>pengawasan</a:t>
            </a:r>
            <a:r>
              <a:rPr lang="en-US" dirty="0"/>
              <a:t> </a:t>
            </a:r>
          </a:p>
          <a:p>
            <a:r>
              <a:rPr lang="en-US" dirty="0"/>
              <a:t>Surat </a:t>
            </a:r>
            <a:r>
              <a:rPr lang="en-US" dirty="0" err="1"/>
              <a:t>Tugas</a:t>
            </a:r>
            <a:r>
              <a:rPr lang="en-US" dirty="0"/>
              <a:t> Dewan</a:t>
            </a:r>
          </a:p>
          <a:p>
            <a:r>
              <a:rPr lang="en-US" dirty="0"/>
              <a:t>Surat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Sekretariat</a:t>
            </a:r>
            <a:endParaRPr lang="en-US" dirty="0"/>
          </a:p>
          <a:p>
            <a:r>
              <a:rPr lang="en-US" dirty="0"/>
              <a:t>Surat Lain – lain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9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5183F75-DA29-934D-A8B2-A23C42E6850D}"/>
              </a:ext>
            </a:extLst>
          </p:cNvPr>
          <p:cNvSpPr/>
          <p:nvPr/>
        </p:nvSpPr>
        <p:spPr>
          <a:xfrm>
            <a:off x="3178628" y="2188029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A083-D618-904A-A0DA-1C0A52AB40FC}"/>
              </a:ext>
            </a:extLst>
          </p:cNvPr>
          <p:cNvSpPr txBox="1"/>
          <p:nvPr/>
        </p:nvSpPr>
        <p:spPr>
          <a:xfrm>
            <a:off x="990600" y="870858"/>
            <a:ext cx="1589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Masuk</a:t>
            </a:r>
            <a:r>
              <a:rPr lang="en-US" dirty="0"/>
              <a:t> (</a:t>
            </a:r>
            <a:r>
              <a:rPr lang="en-US" dirty="0" err="1"/>
              <a:t>eksternal</a:t>
            </a:r>
            <a:r>
              <a:rPr lang="en-US" dirty="0"/>
              <a:t>)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A2BB265-876B-0A4B-BCC8-0EE1CC95E49F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16200000" flipH="1">
            <a:off x="1947858" y="1354587"/>
            <a:ext cx="1068169" cy="13933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F3122A-BDA5-4C40-A3C4-BA365F5FF91B}"/>
              </a:ext>
            </a:extLst>
          </p:cNvPr>
          <p:cNvSpPr/>
          <p:nvPr/>
        </p:nvSpPr>
        <p:spPr>
          <a:xfrm>
            <a:off x="7968343" y="2188029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C60FAD-1901-D843-B950-12B98C74AF97}"/>
              </a:ext>
            </a:extLst>
          </p:cNvPr>
          <p:cNvCxnSpPr>
            <a:stCxn id="4" idx="6"/>
            <a:endCxn id="9" idx="1"/>
          </p:cNvCxnSpPr>
          <p:nvPr/>
        </p:nvCxnSpPr>
        <p:spPr>
          <a:xfrm>
            <a:off x="4125686" y="2585358"/>
            <a:ext cx="3842657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962A93-14FD-D843-BC99-BC69491901C4}"/>
              </a:ext>
            </a:extLst>
          </p:cNvPr>
          <p:cNvSpPr txBox="1"/>
          <p:nvPr/>
        </p:nvSpPr>
        <p:spPr>
          <a:xfrm>
            <a:off x="9207862" y="3241319"/>
            <a:ext cx="1273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Disposisi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– </a:t>
            </a:r>
            <a:r>
              <a:rPr lang="en-US" dirty="0" err="1"/>
              <a:t>bagian</a:t>
            </a:r>
            <a:endParaRPr lang="en-US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FAFCB78-84F0-E644-93A4-2E2C43C570CA}"/>
              </a:ext>
            </a:extLst>
          </p:cNvPr>
          <p:cNvCxnSpPr>
            <a:stCxn id="9" idx="2"/>
          </p:cNvCxnSpPr>
          <p:nvPr/>
        </p:nvCxnSpPr>
        <p:spPr>
          <a:xfrm rot="5400000">
            <a:off x="7377794" y="2615293"/>
            <a:ext cx="1001485" cy="17798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159688-C9EE-9A4E-A0E2-BECBFF1D8387}"/>
              </a:ext>
            </a:extLst>
          </p:cNvPr>
          <p:cNvSpPr/>
          <p:nvPr/>
        </p:nvSpPr>
        <p:spPr>
          <a:xfrm>
            <a:off x="5388429" y="3610651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687BB-7B63-4D4B-A3AF-94CE9470A14D}"/>
              </a:ext>
            </a:extLst>
          </p:cNvPr>
          <p:cNvSpPr txBox="1"/>
          <p:nvPr/>
        </p:nvSpPr>
        <p:spPr>
          <a:xfrm>
            <a:off x="3015342" y="3135868"/>
            <a:ext cx="139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4467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06F7A-C1AD-2644-A701-2A6575F7AC62}"/>
              </a:ext>
            </a:extLst>
          </p:cNvPr>
          <p:cNvSpPr txBox="1"/>
          <p:nvPr/>
        </p:nvSpPr>
        <p:spPr>
          <a:xfrm>
            <a:off x="827314" y="1001486"/>
            <a:ext cx="142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Keluar</a:t>
            </a:r>
            <a:r>
              <a:rPr lang="en-US" dirty="0"/>
              <a:t> external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43E0EC5-1454-994A-BB14-E7B55F731EB6}"/>
              </a:ext>
            </a:extLst>
          </p:cNvPr>
          <p:cNvSpPr/>
          <p:nvPr/>
        </p:nvSpPr>
        <p:spPr>
          <a:xfrm>
            <a:off x="1436914" y="2645229"/>
            <a:ext cx="1534886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6413D9-8BA2-E84F-9AF0-168B3BF43B3E}"/>
              </a:ext>
            </a:extLst>
          </p:cNvPr>
          <p:cNvSpPr/>
          <p:nvPr/>
        </p:nvSpPr>
        <p:spPr>
          <a:xfrm>
            <a:off x="7532915" y="154577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D587248-BE36-514F-82FA-68D4B05F57C9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2971800" y="2362201"/>
            <a:ext cx="5361215" cy="674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6F82BC-BEDD-BF46-A67E-41C4AFAFB773}"/>
              </a:ext>
            </a:extLst>
          </p:cNvPr>
          <p:cNvSpPr txBox="1"/>
          <p:nvPr/>
        </p:nvSpPr>
        <p:spPr>
          <a:xfrm>
            <a:off x="9557657" y="1647817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otorisasi</a:t>
            </a:r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1F87572-05C6-E346-834C-B032D447C8BC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H="1">
            <a:off x="7829549" y="3110593"/>
            <a:ext cx="2166256" cy="669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19EE63A-A938-F44C-BB11-6BD6C8B068FC}"/>
              </a:ext>
            </a:extLst>
          </p:cNvPr>
          <p:cNvSpPr/>
          <p:nvPr/>
        </p:nvSpPr>
        <p:spPr>
          <a:xfrm>
            <a:off x="9247413" y="4131128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8AF91-96D5-3346-87CC-39DD0339AF9D}"/>
              </a:ext>
            </a:extLst>
          </p:cNvPr>
          <p:cNvSpPr txBox="1"/>
          <p:nvPr/>
        </p:nvSpPr>
        <p:spPr>
          <a:xfrm>
            <a:off x="9247413" y="5025517"/>
            <a:ext cx="1725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Penomoran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Pengiriman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400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AEF49-E61F-2544-BEE8-4B5DFFEE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7800"/>
            <a:ext cx="10515600" cy="505732"/>
          </a:xfrm>
        </p:spPr>
        <p:txBody>
          <a:bodyPr>
            <a:no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log in page 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B6B2338-FFE4-A74C-B851-797CE5852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5742"/>
            <a:ext cx="5519058" cy="3774858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71BBF65-0FC0-3C43-BD9C-F5EEA7384B81}"/>
              </a:ext>
            </a:extLst>
          </p:cNvPr>
          <p:cNvGrpSpPr/>
          <p:nvPr/>
        </p:nvGrpSpPr>
        <p:grpSpPr>
          <a:xfrm>
            <a:off x="7957457" y="1153886"/>
            <a:ext cx="2111829" cy="1077685"/>
            <a:chOff x="7957457" y="1153886"/>
            <a:chExt cx="2111829" cy="10776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849B5D-B504-A34F-A689-4BAD05297CB8}"/>
                </a:ext>
              </a:extLst>
            </p:cNvPr>
            <p:cNvSpPr/>
            <p:nvPr/>
          </p:nvSpPr>
          <p:spPr>
            <a:xfrm>
              <a:off x="7957457" y="1153886"/>
              <a:ext cx="2024743" cy="10776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C115B1-4A70-5047-B97A-3700962ECDF8}"/>
                </a:ext>
              </a:extLst>
            </p:cNvPr>
            <p:cNvSpPr txBox="1"/>
            <p:nvPr/>
          </p:nvSpPr>
          <p:spPr>
            <a:xfrm>
              <a:off x="8011886" y="1175657"/>
              <a:ext cx="2057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Rubah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nama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menjadi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Sistem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persuratan</a:t>
              </a:r>
              <a:r>
                <a:rPr lang="en-US" dirty="0">
                  <a:solidFill>
                    <a:schemeClr val="bg1"/>
                  </a:solidFill>
                </a:rPr>
                <a:t> digital</a:t>
              </a:r>
            </a:p>
          </p:txBody>
        </p:sp>
      </p:grp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1A9B4F1-4D63-A74E-90FD-68BE8CDE10CB}"/>
              </a:ext>
            </a:extLst>
          </p:cNvPr>
          <p:cNvCxnSpPr>
            <a:stCxn id="7" idx="2"/>
          </p:cNvCxnSpPr>
          <p:nvPr/>
        </p:nvCxnSpPr>
        <p:spPr>
          <a:xfrm rot="5400000">
            <a:off x="5812972" y="370114"/>
            <a:ext cx="1295400" cy="501831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83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06F7A-C1AD-2644-A701-2A6575F7AC62}"/>
              </a:ext>
            </a:extLst>
          </p:cNvPr>
          <p:cNvSpPr txBox="1"/>
          <p:nvPr/>
        </p:nvSpPr>
        <p:spPr>
          <a:xfrm>
            <a:off x="827314" y="1001486"/>
            <a:ext cx="142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Keluar</a:t>
            </a:r>
            <a:r>
              <a:rPr lang="en-US" dirty="0"/>
              <a:t> internal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43E0EC5-1454-994A-BB14-E7B55F731EB6}"/>
              </a:ext>
            </a:extLst>
          </p:cNvPr>
          <p:cNvSpPr/>
          <p:nvPr/>
        </p:nvSpPr>
        <p:spPr>
          <a:xfrm>
            <a:off x="1436914" y="2645229"/>
            <a:ext cx="1534886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6413D9-8BA2-E84F-9AF0-168B3BF43B3E}"/>
              </a:ext>
            </a:extLst>
          </p:cNvPr>
          <p:cNvSpPr/>
          <p:nvPr/>
        </p:nvSpPr>
        <p:spPr>
          <a:xfrm>
            <a:off x="7532915" y="154577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D587248-BE36-514F-82FA-68D4B05F57C9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2971800" y="2362201"/>
            <a:ext cx="5361215" cy="674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6F82BC-BEDD-BF46-A67E-41C4AFAFB773}"/>
              </a:ext>
            </a:extLst>
          </p:cNvPr>
          <p:cNvSpPr txBox="1"/>
          <p:nvPr/>
        </p:nvSpPr>
        <p:spPr>
          <a:xfrm>
            <a:off x="9557657" y="1647817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otorisasi</a:t>
            </a:r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1F87572-05C6-E346-834C-B032D447C8BC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H="1">
            <a:off x="7829549" y="3110593"/>
            <a:ext cx="2166256" cy="669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19EE63A-A938-F44C-BB11-6BD6C8B068FC}"/>
              </a:ext>
            </a:extLst>
          </p:cNvPr>
          <p:cNvSpPr/>
          <p:nvPr/>
        </p:nvSpPr>
        <p:spPr>
          <a:xfrm>
            <a:off x="9247413" y="4131128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8AF91-96D5-3346-87CC-39DD0339AF9D}"/>
              </a:ext>
            </a:extLst>
          </p:cNvPr>
          <p:cNvSpPr txBox="1"/>
          <p:nvPr/>
        </p:nvSpPr>
        <p:spPr>
          <a:xfrm>
            <a:off x="10001249" y="4925785"/>
            <a:ext cx="1725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Penomoran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Pengiriman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err="1"/>
              <a:t>pencatatan</a:t>
            </a:r>
            <a:r>
              <a:rPr lang="en-US" dirty="0"/>
              <a:t> 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B8DCD106-E570-4D4E-80B5-E2FB4E63F131}"/>
              </a:ext>
            </a:extLst>
          </p:cNvPr>
          <p:cNvCxnSpPr>
            <a:stCxn id="12" idx="4"/>
            <a:endCxn id="5" idx="2"/>
          </p:cNvCxnSpPr>
          <p:nvPr/>
        </p:nvCxnSpPr>
        <p:spPr>
          <a:xfrm rot="5400000" flipH="1">
            <a:off x="5214257" y="419101"/>
            <a:ext cx="1496785" cy="7516585"/>
          </a:xfrm>
          <a:prstGeom prst="bentConnector3">
            <a:avLst>
              <a:gd name="adj1" fmla="val -15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93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06F7A-C1AD-2644-A701-2A6575F7AC62}"/>
              </a:ext>
            </a:extLst>
          </p:cNvPr>
          <p:cNvSpPr txBox="1"/>
          <p:nvPr/>
        </p:nvSpPr>
        <p:spPr>
          <a:xfrm>
            <a:off x="827314" y="1001486"/>
            <a:ext cx="1426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Keluar</a:t>
            </a:r>
            <a:r>
              <a:rPr lang="en-US" dirty="0"/>
              <a:t> internal (nota </a:t>
            </a:r>
            <a:r>
              <a:rPr lang="en-US" dirty="0" err="1"/>
              <a:t>dinas</a:t>
            </a:r>
            <a:r>
              <a:rPr lang="en-US" dirty="0"/>
              <a:t> SIVESPA)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43E0EC5-1454-994A-BB14-E7B55F731EB6}"/>
              </a:ext>
            </a:extLst>
          </p:cNvPr>
          <p:cNvSpPr/>
          <p:nvPr/>
        </p:nvSpPr>
        <p:spPr>
          <a:xfrm>
            <a:off x="1436914" y="2645229"/>
            <a:ext cx="1534886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6413D9-8BA2-E84F-9AF0-168B3BF43B3E}"/>
              </a:ext>
            </a:extLst>
          </p:cNvPr>
          <p:cNvSpPr/>
          <p:nvPr/>
        </p:nvSpPr>
        <p:spPr>
          <a:xfrm>
            <a:off x="7859486" y="2612571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6F82BC-BEDD-BF46-A67E-41C4AFAFB773}"/>
              </a:ext>
            </a:extLst>
          </p:cNvPr>
          <p:cNvSpPr txBox="1"/>
          <p:nvPr/>
        </p:nvSpPr>
        <p:spPr>
          <a:xfrm>
            <a:off x="9557657" y="1647817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otorisasi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9EE63A-A938-F44C-BB11-6BD6C8B068FC}"/>
              </a:ext>
            </a:extLst>
          </p:cNvPr>
          <p:cNvSpPr/>
          <p:nvPr/>
        </p:nvSpPr>
        <p:spPr>
          <a:xfrm>
            <a:off x="4751612" y="2645229"/>
            <a:ext cx="1725386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Keuangan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8AF91-96D5-3346-87CC-39DD0339AF9D}"/>
              </a:ext>
            </a:extLst>
          </p:cNvPr>
          <p:cNvSpPr txBox="1"/>
          <p:nvPr/>
        </p:nvSpPr>
        <p:spPr>
          <a:xfrm>
            <a:off x="10001249" y="4925785"/>
            <a:ext cx="1725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Penomoran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Pengiriman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err="1"/>
              <a:t>pencatatan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9259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477B40-2D42-EA4A-BFAB-06C330A12F83}"/>
              </a:ext>
            </a:extLst>
          </p:cNvPr>
          <p:cNvSpPr txBox="1"/>
          <p:nvPr/>
        </p:nvSpPr>
        <p:spPr>
          <a:xfrm>
            <a:off x="883920" y="721360"/>
            <a:ext cx="434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Disposisi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8528A-EBAE-D349-B4F6-6CCB39159B87}"/>
              </a:ext>
            </a:extLst>
          </p:cNvPr>
          <p:cNvSpPr txBox="1"/>
          <p:nvPr/>
        </p:nvSpPr>
        <p:spPr>
          <a:xfrm>
            <a:off x="1432560" y="1300480"/>
            <a:ext cx="434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Kartu</a:t>
            </a:r>
            <a:r>
              <a:rPr lang="en-US" dirty="0"/>
              <a:t> </a:t>
            </a:r>
            <a:r>
              <a:rPr lang="en-US" dirty="0" err="1"/>
              <a:t>Disposisi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856E2-D4C5-E842-968F-9EED2055B04A}"/>
              </a:ext>
            </a:extLst>
          </p:cNvPr>
          <p:cNvSpPr txBox="1"/>
          <p:nvPr/>
        </p:nvSpPr>
        <p:spPr>
          <a:xfrm>
            <a:off x="772160" y="3120628"/>
            <a:ext cx="434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Otorisasi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660C2-E843-394D-B0A8-44E6E44AC398}"/>
              </a:ext>
            </a:extLst>
          </p:cNvPr>
          <p:cNvSpPr txBox="1"/>
          <p:nvPr/>
        </p:nvSpPr>
        <p:spPr>
          <a:xfrm>
            <a:off x="1229360" y="3762216"/>
            <a:ext cx="434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diview</a:t>
            </a:r>
            <a:r>
              <a:rPr lang="en-US" dirty="0"/>
              <a:t> oleh </a:t>
            </a:r>
            <a:r>
              <a:rPr lang="en-US" dirty="0" err="1"/>
              <a:t>Sekwan</a:t>
            </a:r>
            <a:r>
              <a:rPr lang="en-US" dirty="0"/>
              <a:t> </a:t>
            </a:r>
            <a:r>
              <a:rPr lang="en-US" dirty="0" err="1"/>
              <a:t>seluruhnya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94392-795D-BC4C-89E0-92CAC2A9BD83}"/>
              </a:ext>
            </a:extLst>
          </p:cNvPr>
          <p:cNvSpPr txBox="1"/>
          <p:nvPr/>
        </p:nvSpPr>
        <p:spPr>
          <a:xfrm>
            <a:off x="883920" y="4940776"/>
            <a:ext cx="246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Fitur </a:t>
            </a: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oleh super admin </a:t>
            </a:r>
          </a:p>
        </p:txBody>
      </p:sp>
    </p:spTree>
    <p:extLst>
      <p:ext uri="{BB962C8B-B14F-4D97-AF65-F5344CB8AC3E}">
        <p14:creationId xmlns:p14="http://schemas.microsoft.com/office/powerpoint/2010/main" val="3585913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7104-6C77-F541-882D-9B18E71CE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r>
              <a:rPr lang="en-US" dirty="0"/>
              <a:t> </a:t>
            </a:r>
            <a:r>
              <a:rPr lang="en-US" dirty="0" err="1"/>
              <a:t>Sidatal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9084B-A99F-074E-9519-AE21D10A0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0"/>
            <a:ext cx="10515600" cy="4774883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 err="1"/>
              <a:t>Penginputan</a:t>
            </a:r>
            <a:r>
              <a:rPr lang="en-US" dirty="0"/>
              <a:t> </a:t>
            </a:r>
            <a:r>
              <a:rPr lang="en-US" dirty="0" err="1"/>
              <a:t>jabatan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 di dashboard</a:t>
            </a:r>
          </a:p>
          <a:p>
            <a:r>
              <a:rPr lang="en-US" dirty="0" err="1"/>
              <a:t>Penginputan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endParaRPr lang="en-US" dirty="0"/>
          </a:p>
          <a:p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jabatan</a:t>
            </a:r>
            <a:r>
              <a:rPr lang="en-US" dirty="0"/>
              <a:t> staff</a:t>
            </a:r>
          </a:p>
          <a:p>
            <a:r>
              <a:rPr lang="en-US" dirty="0"/>
              <a:t>Fitur </a:t>
            </a:r>
            <a:r>
              <a:rPr lang="en-US" dirty="0" err="1"/>
              <a:t>Penambahan</a:t>
            </a:r>
            <a:r>
              <a:rPr lang="en-US" dirty="0"/>
              <a:t> data </a:t>
            </a:r>
            <a:r>
              <a:rPr lang="en-US" dirty="0" err="1"/>
              <a:t>pegawai</a:t>
            </a:r>
            <a:r>
              <a:rPr lang="en-US" dirty="0"/>
              <a:t> di master setup </a:t>
            </a:r>
          </a:p>
          <a:p>
            <a:r>
              <a:rPr lang="en-US" dirty="0" err="1"/>
              <a:t>Tambahkan</a:t>
            </a:r>
            <a:r>
              <a:rPr lang="en-US" dirty="0"/>
              <a:t> workshop di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pegawai</a:t>
            </a:r>
            <a:endParaRPr lang="en-US" dirty="0"/>
          </a:p>
          <a:p>
            <a:r>
              <a:rPr lang="en-US" dirty="0" err="1"/>
              <a:t>Sesuaikan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PNS </a:t>
            </a:r>
            <a:r>
              <a:rPr lang="en-US" dirty="0" err="1"/>
              <a:t>menjadi</a:t>
            </a:r>
            <a:r>
              <a:rPr lang="en-US" dirty="0"/>
              <a:t> ASN</a:t>
            </a:r>
          </a:p>
          <a:p>
            <a:r>
              <a:rPr lang="en-US" dirty="0" err="1"/>
              <a:t>Rubah</a:t>
            </a:r>
            <a:r>
              <a:rPr lang="en-US" dirty="0"/>
              <a:t> data </a:t>
            </a:r>
            <a:r>
              <a:rPr lang="en-US" dirty="0" err="1"/>
              <a:t>editan</a:t>
            </a:r>
            <a:r>
              <a:rPr lang="en-US" dirty="0"/>
              <a:t> </a:t>
            </a:r>
            <a:r>
              <a:rPr lang="en-US" dirty="0" err="1"/>
              <a:t>pegawai</a:t>
            </a:r>
            <a:r>
              <a:rPr lang="en-US" dirty="0"/>
              <a:t> (</a:t>
            </a:r>
            <a:r>
              <a:rPr lang="en-US" dirty="0" err="1"/>
              <a:t>foto</a:t>
            </a:r>
            <a:r>
              <a:rPr lang="en-US" dirty="0"/>
              <a:t>, </a:t>
            </a:r>
            <a:r>
              <a:rPr lang="en-US" dirty="0" err="1"/>
              <a:t>jabatan</a:t>
            </a:r>
            <a:r>
              <a:rPr lang="en-US" dirty="0"/>
              <a:t> dan lain – lain) </a:t>
            </a:r>
          </a:p>
          <a:p>
            <a:r>
              <a:rPr lang="en-US" dirty="0" err="1"/>
              <a:t>Notifikasi</a:t>
            </a:r>
            <a:r>
              <a:rPr lang="en-US" dirty="0"/>
              <a:t> </a:t>
            </a:r>
            <a:r>
              <a:rPr lang="en-US" dirty="0" err="1"/>
              <a:t>kenaikan</a:t>
            </a:r>
            <a:r>
              <a:rPr lang="en-US" dirty="0"/>
              <a:t> </a:t>
            </a:r>
            <a:r>
              <a:rPr lang="en-US" dirty="0" err="1"/>
              <a:t>pangkat</a:t>
            </a:r>
            <a:r>
              <a:rPr lang="en-US" dirty="0"/>
              <a:t>, pension, </a:t>
            </a:r>
            <a:r>
              <a:rPr lang="en-US" dirty="0" err="1"/>
              <a:t>kenaikan</a:t>
            </a:r>
            <a:r>
              <a:rPr lang="en-US" dirty="0"/>
              <a:t> </a:t>
            </a:r>
            <a:r>
              <a:rPr lang="en-US" dirty="0" err="1"/>
              <a:t>gaji</a:t>
            </a:r>
            <a:r>
              <a:rPr lang="en-US" dirty="0"/>
              <a:t> dan </a:t>
            </a:r>
            <a:r>
              <a:rPr lang="en-US" dirty="0" err="1"/>
              <a:t>usia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(21 </a:t>
            </a:r>
            <a:r>
              <a:rPr lang="en-US" dirty="0" err="1"/>
              <a:t>tahun</a:t>
            </a:r>
            <a:r>
              <a:rPr lang="en-US" dirty="0"/>
              <a:t>)</a:t>
            </a:r>
          </a:p>
          <a:p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pegawai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pension, </a:t>
            </a:r>
            <a:r>
              <a:rPr lang="en-US" dirty="0" err="1"/>
              <a:t>kenaikan</a:t>
            </a:r>
            <a:r>
              <a:rPr lang="en-US" dirty="0"/>
              <a:t> </a:t>
            </a:r>
            <a:r>
              <a:rPr lang="en-US" dirty="0" err="1"/>
              <a:t>gaji</a:t>
            </a:r>
            <a:r>
              <a:rPr lang="en-US" dirty="0"/>
              <a:t> dan </a:t>
            </a:r>
            <a:r>
              <a:rPr lang="en-US" dirty="0" err="1"/>
              <a:t>kenaikan</a:t>
            </a:r>
            <a:r>
              <a:rPr lang="en-US" dirty="0"/>
              <a:t> </a:t>
            </a:r>
            <a:r>
              <a:rPr lang="en-US" dirty="0" err="1"/>
              <a:t>pangkat</a:t>
            </a:r>
            <a:r>
              <a:rPr lang="en-US" dirty="0"/>
              <a:t>.</a:t>
            </a:r>
          </a:p>
          <a:p>
            <a:r>
              <a:rPr lang="en-US" dirty="0"/>
              <a:t>Cek </a:t>
            </a:r>
            <a:r>
              <a:rPr lang="en-US" dirty="0" err="1"/>
              <a:t>fitur</a:t>
            </a:r>
            <a:r>
              <a:rPr lang="en-US" dirty="0"/>
              <a:t> –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tambah</a:t>
            </a:r>
            <a:r>
              <a:rPr lang="en-US" dirty="0"/>
              <a:t> data </a:t>
            </a:r>
            <a:r>
              <a:rPr lang="en-US" dirty="0" err="1"/>
              <a:t>keluarga</a:t>
            </a:r>
            <a:r>
              <a:rPr lang="en-US" dirty="0"/>
              <a:t> (dewan/</a:t>
            </a:r>
            <a:r>
              <a:rPr lang="en-US" dirty="0" err="1"/>
              <a:t>pns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27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779F-04E2-8E4B-89D0-2E1690BD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r>
              <a:rPr lang="en-US" dirty="0"/>
              <a:t> </a:t>
            </a:r>
            <a:r>
              <a:rPr lang="en-US" dirty="0" err="1"/>
              <a:t>Sivespa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276B-8EE7-D843-A910-5B944773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Memasukan</a:t>
            </a:r>
            <a:r>
              <a:rPr lang="en-US" dirty="0"/>
              <a:t> sub </a:t>
            </a:r>
            <a:r>
              <a:rPr lang="en-US" dirty="0" err="1"/>
              <a:t>kegiatan</a:t>
            </a:r>
            <a:r>
              <a:rPr lang="en-US" dirty="0"/>
              <a:t> dan sub  - sub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rekening</a:t>
            </a:r>
            <a:r>
              <a:rPr lang="en-US" dirty="0"/>
              <a:t> dan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anggarannya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penginputan</a:t>
            </a:r>
            <a:r>
              <a:rPr lang="en-US" dirty="0"/>
              <a:t> oleh admin)</a:t>
            </a:r>
          </a:p>
          <a:p>
            <a:pPr marL="352425" lvl="1" indent="-342900">
              <a:buFontTx/>
              <a:buChar char="-"/>
            </a:pPr>
            <a:r>
              <a:rPr lang="en-US" dirty="0"/>
              <a:t>Password </a:t>
            </a:r>
            <a:r>
              <a:rPr lang="en-US" dirty="0" err="1"/>
              <a:t>verifikasi</a:t>
            </a:r>
            <a:r>
              <a:rPr lang="en-US" dirty="0"/>
              <a:t> </a:t>
            </a:r>
            <a:r>
              <a:rPr lang="en-US" dirty="0" err="1"/>
              <a:t>dirubah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catatan</a:t>
            </a:r>
            <a:r>
              <a:rPr lang="en-US" dirty="0"/>
              <a:t>/</a:t>
            </a:r>
            <a:r>
              <a:rPr lang="en-US" dirty="0" err="1"/>
              <a:t>perintah</a:t>
            </a:r>
            <a:r>
              <a:rPr lang="en-US" dirty="0"/>
              <a:t> </a:t>
            </a:r>
          </a:p>
          <a:p>
            <a:pPr marL="352425" lvl="1" indent="-342900">
              <a:buFontTx/>
              <a:buChar char="-"/>
            </a:pP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di </a:t>
            </a:r>
            <a:r>
              <a:rPr lang="en-US" dirty="0" err="1"/>
              <a:t>kabag</a:t>
            </a:r>
            <a:r>
              <a:rPr lang="en-US" dirty="0"/>
              <a:t>, PPK dan </a:t>
            </a:r>
            <a:r>
              <a:rPr lang="en-US" dirty="0" err="1"/>
              <a:t>Sekwan</a:t>
            </a:r>
            <a:r>
              <a:rPr lang="en-US" dirty="0"/>
              <a:t> (dan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catatan</a:t>
            </a:r>
            <a:r>
              <a:rPr lang="en-US" dirty="0"/>
              <a:t>)</a:t>
            </a:r>
          </a:p>
          <a:p>
            <a:pPr marL="352425" lvl="1" indent="-342900">
              <a:buFontTx/>
              <a:buChar char="-"/>
            </a:pP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Paraf</a:t>
            </a:r>
            <a:r>
              <a:rPr lang="en-US" dirty="0"/>
              <a:t> di PTK dan </a:t>
            </a:r>
            <a:r>
              <a:rPr lang="en-US" dirty="0" err="1"/>
              <a:t>verifikasi</a:t>
            </a:r>
            <a:r>
              <a:rPr lang="en-US" dirty="0"/>
              <a:t> (dan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catatan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91371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4E92-CAC4-E74D-A701-6F7BCCD9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nota </a:t>
            </a:r>
            <a:r>
              <a:rPr lang="en-US" dirty="0" err="1"/>
              <a:t>dinas</a:t>
            </a:r>
            <a:r>
              <a:rPr lang="en-US" dirty="0"/>
              <a:t> </a:t>
            </a:r>
            <a:r>
              <a:rPr lang="en-US" dirty="0" err="1"/>
              <a:t>sivespa</a:t>
            </a:r>
            <a:r>
              <a:rPr lang="en-US" dirty="0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9AF22D-D4AB-2D4D-A55F-BDF26C907453}"/>
              </a:ext>
            </a:extLst>
          </p:cNvPr>
          <p:cNvSpPr/>
          <p:nvPr/>
        </p:nvSpPr>
        <p:spPr>
          <a:xfrm>
            <a:off x="1168400" y="2184400"/>
            <a:ext cx="1158240" cy="1005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Bagian/PTK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CF0650-54A9-1541-8A4D-9D82BE8A859C}"/>
              </a:ext>
            </a:extLst>
          </p:cNvPr>
          <p:cNvCxnSpPr>
            <a:stCxn id="4" idx="6"/>
          </p:cNvCxnSpPr>
          <p:nvPr/>
        </p:nvCxnSpPr>
        <p:spPr>
          <a:xfrm>
            <a:off x="2326640" y="2687320"/>
            <a:ext cx="131064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F94120F-06CB-EA4D-AC02-45B16E77D727}"/>
              </a:ext>
            </a:extLst>
          </p:cNvPr>
          <p:cNvSpPr/>
          <p:nvPr/>
        </p:nvSpPr>
        <p:spPr>
          <a:xfrm>
            <a:off x="3637280" y="2184400"/>
            <a:ext cx="1158240" cy="1005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Kabag</a:t>
            </a:r>
            <a:r>
              <a:rPr lang="en-US" dirty="0"/>
              <a:t>/PPTK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101662-AFEC-C64A-90B0-EFE4B2EF4DFA}"/>
              </a:ext>
            </a:extLst>
          </p:cNvPr>
          <p:cNvSpPr/>
          <p:nvPr/>
        </p:nvSpPr>
        <p:spPr>
          <a:xfrm>
            <a:off x="6096000" y="2199640"/>
            <a:ext cx="1158240" cy="1005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verifikatur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C116E3-3306-FF4B-B869-DC257CDB7A13}"/>
              </a:ext>
            </a:extLst>
          </p:cNvPr>
          <p:cNvSpPr/>
          <p:nvPr/>
        </p:nvSpPr>
        <p:spPr>
          <a:xfrm>
            <a:off x="8971280" y="3652521"/>
            <a:ext cx="1788160" cy="843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Sekretaris</a:t>
            </a:r>
            <a:r>
              <a:rPr lang="en-US" dirty="0"/>
              <a:t> Dewan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94614D-4AB8-634C-BFFA-B84A291CC4A3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4795520" y="2687320"/>
            <a:ext cx="130048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EA73B60-B8CF-B542-AA20-70C8F8696070}"/>
              </a:ext>
            </a:extLst>
          </p:cNvPr>
          <p:cNvSpPr/>
          <p:nvPr/>
        </p:nvSpPr>
        <p:spPr>
          <a:xfrm>
            <a:off x="9286240" y="2199640"/>
            <a:ext cx="1158240" cy="1005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PPK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76FA81-B11A-7942-AB85-4B9279109AFA}"/>
              </a:ext>
            </a:extLst>
          </p:cNvPr>
          <p:cNvCxnSpPr>
            <a:stCxn id="8" idx="6"/>
            <a:endCxn id="12" idx="2"/>
          </p:cNvCxnSpPr>
          <p:nvPr/>
        </p:nvCxnSpPr>
        <p:spPr>
          <a:xfrm>
            <a:off x="7254240" y="2702560"/>
            <a:ext cx="203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923271-F856-D642-A4AE-027707194FDE}"/>
              </a:ext>
            </a:extLst>
          </p:cNvPr>
          <p:cNvCxnSpPr>
            <a:stCxn id="12" idx="4"/>
            <a:endCxn id="9" idx="0"/>
          </p:cNvCxnSpPr>
          <p:nvPr/>
        </p:nvCxnSpPr>
        <p:spPr>
          <a:xfrm>
            <a:off x="9865360" y="3205480"/>
            <a:ext cx="0" cy="44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8A0FF91-B24A-9C47-BC65-7260663592EA}"/>
              </a:ext>
            </a:extLst>
          </p:cNvPr>
          <p:cNvSpPr/>
          <p:nvPr/>
        </p:nvSpPr>
        <p:spPr>
          <a:xfrm>
            <a:off x="6827520" y="4912360"/>
            <a:ext cx="1158240" cy="1005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Bendahara</a:t>
            </a:r>
            <a:endParaRPr lang="en-US" dirty="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360D444-A473-F143-B256-CF3E0E5A3DA5}"/>
              </a:ext>
            </a:extLst>
          </p:cNvPr>
          <p:cNvCxnSpPr>
            <a:stCxn id="9" idx="2"/>
            <a:endCxn id="17" idx="6"/>
          </p:cNvCxnSpPr>
          <p:nvPr/>
        </p:nvCxnSpPr>
        <p:spPr>
          <a:xfrm rot="5400000">
            <a:off x="8465821" y="4015740"/>
            <a:ext cx="919479" cy="187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13B8865-F9C9-554D-B052-D11DFACE6E47}"/>
              </a:ext>
            </a:extLst>
          </p:cNvPr>
          <p:cNvSpPr/>
          <p:nvPr/>
        </p:nvSpPr>
        <p:spPr>
          <a:xfrm>
            <a:off x="3373120" y="4785360"/>
            <a:ext cx="198120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Pegawai</a:t>
            </a:r>
            <a:r>
              <a:rPr lang="en-US" dirty="0"/>
              <a:t>/DPRD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C4B8D9-6084-3D4D-B557-25ABCAD523B3}"/>
              </a:ext>
            </a:extLst>
          </p:cNvPr>
          <p:cNvSpPr/>
          <p:nvPr/>
        </p:nvSpPr>
        <p:spPr>
          <a:xfrm>
            <a:off x="3373120" y="5918200"/>
            <a:ext cx="198120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Pihak</a:t>
            </a:r>
            <a:r>
              <a:rPr lang="en-US" dirty="0"/>
              <a:t> </a:t>
            </a:r>
            <a:r>
              <a:rPr lang="en-US" dirty="0" err="1"/>
              <a:t>ketiga</a:t>
            </a:r>
            <a:endParaRPr lang="en-US" dirty="0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D1D964CA-5B44-DD47-ADFC-E59B3A065367}"/>
              </a:ext>
            </a:extLst>
          </p:cNvPr>
          <p:cNvCxnSpPr>
            <a:stCxn id="17" idx="2"/>
            <a:endCxn id="20" idx="3"/>
          </p:cNvCxnSpPr>
          <p:nvPr/>
        </p:nvCxnSpPr>
        <p:spPr>
          <a:xfrm rot="10800000">
            <a:off x="5354320" y="4968240"/>
            <a:ext cx="1473200" cy="4470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A008492-DB52-8049-BF95-FB39B6ACE9EE}"/>
              </a:ext>
            </a:extLst>
          </p:cNvPr>
          <p:cNvCxnSpPr>
            <a:stCxn id="17" idx="2"/>
            <a:endCxn id="21" idx="3"/>
          </p:cNvCxnSpPr>
          <p:nvPr/>
        </p:nvCxnSpPr>
        <p:spPr>
          <a:xfrm rot="10800000" flipV="1">
            <a:off x="5354320" y="5415280"/>
            <a:ext cx="1473200" cy="685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BA01A1-9241-734D-9AB9-DD0820B13269}"/>
              </a:ext>
            </a:extLst>
          </p:cNvPr>
          <p:cNvSpPr txBox="1"/>
          <p:nvPr/>
        </p:nvSpPr>
        <p:spPr>
          <a:xfrm>
            <a:off x="1097280" y="3515360"/>
            <a:ext cx="115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draft nota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4DDBA5-C6BE-E04B-92FD-CF5EEB6A0A67}"/>
              </a:ext>
            </a:extLst>
          </p:cNvPr>
          <p:cNvSpPr txBox="1"/>
          <p:nvPr/>
        </p:nvSpPr>
        <p:spPr>
          <a:xfrm>
            <a:off x="3637280" y="3507879"/>
            <a:ext cx="115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Pengajuan</a:t>
            </a:r>
            <a:r>
              <a:rPr lang="en-US" sz="1200" dirty="0"/>
              <a:t> nota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0DD51D-AA38-4F41-802A-D390AE83A041}"/>
              </a:ext>
            </a:extLst>
          </p:cNvPr>
          <p:cNvSpPr txBox="1"/>
          <p:nvPr/>
        </p:nvSpPr>
        <p:spPr>
          <a:xfrm>
            <a:off x="6035042" y="3502521"/>
            <a:ext cx="115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Verifikasi</a:t>
            </a:r>
            <a:r>
              <a:rPr lang="en-US" sz="1200" dirty="0"/>
              <a:t>/ </a:t>
            </a:r>
            <a:r>
              <a:rPr lang="en-US" sz="1200" dirty="0" err="1"/>
              <a:t>paraf</a:t>
            </a:r>
            <a:endParaRPr lang="en-US" sz="12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07A084-0399-EB4D-9FD8-092CA54C2434}"/>
              </a:ext>
            </a:extLst>
          </p:cNvPr>
          <p:cNvCxnSpPr>
            <a:cxnSpLocks/>
          </p:cNvCxnSpPr>
          <p:nvPr/>
        </p:nvCxnSpPr>
        <p:spPr>
          <a:xfrm flipH="1">
            <a:off x="2326640" y="2824480"/>
            <a:ext cx="131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DAD88E-8A9E-B447-BA5B-1582C4E113F7}"/>
              </a:ext>
            </a:extLst>
          </p:cNvPr>
          <p:cNvCxnSpPr/>
          <p:nvPr/>
        </p:nvCxnSpPr>
        <p:spPr>
          <a:xfrm flipH="1">
            <a:off x="4754877" y="2824480"/>
            <a:ext cx="1381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8BF0C3B-4B22-AD46-9770-2F4EE809C53C}"/>
              </a:ext>
            </a:extLst>
          </p:cNvPr>
          <p:cNvSpPr txBox="1"/>
          <p:nvPr/>
        </p:nvSpPr>
        <p:spPr>
          <a:xfrm>
            <a:off x="10607042" y="2640648"/>
            <a:ext cx="1158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Verifikasi</a:t>
            </a:r>
            <a:r>
              <a:rPr lang="en-US" sz="1200" dirty="0"/>
              <a:t>/ </a:t>
            </a:r>
            <a:r>
              <a:rPr lang="en-US" sz="1200" dirty="0" err="1"/>
              <a:t>otorisasi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299B8A-42FF-AB4A-9BDF-DB6A05ACD5F9}"/>
              </a:ext>
            </a:extLst>
          </p:cNvPr>
          <p:cNvSpPr txBox="1"/>
          <p:nvPr/>
        </p:nvSpPr>
        <p:spPr>
          <a:xfrm>
            <a:off x="10444484" y="4664055"/>
            <a:ext cx="1158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persetujuan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7BE624-B123-E24F-8379-F39878FCD00A}"/>
              </a:ext>
            </a:extLst>
          </p:cNvPr>
          <p:cNvSpPr txBox="1"/>
          <p:nvPr/>
        </p:nvSpPr>
        <p:spPr>
          <a:xfrm>
            <a:off x="6837682" y="5918200"/>
            <a:ext cx="115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Pencairan</a:t>
            </a:r>
            <a:r>
              <a:rPr lang="en-US" sz="1200" dirty="0"/>
              <a:t> uang/</a:t>
            </a:r>
            <a:r>
              <a:rPr lang="en-US" sz="1200" dirty="0" err="1"/>
              <a:t>pembayaran</a:t>
            </a:r>
            <a:endParaRPr lang="en-US" sz="1200" dirty="0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8C572D5-D3B0-6143-9413-A8DD964A1EF1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6090919" y="4592180"/>
            <a:ext cx="584201" cy="3760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06C23F7-888B-4A4F-83BF-AB6D6AF63122}"/>
              </a:ext>
            </a:extLst>
          </p:cNvPr>
          <p:cNvSpPr/>
          <p:nvPr/>
        </p:nvSpPr>
        <p:spPr>
          <a:xfrm>
            <a:off x="5641340" y="4322940"/>
            <a:ext cx="2067560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Absen</a:t>
            </a:r>
            <a:r>
              <a:rPr lang="en-US" dirty="0"/>
              <a:t> digital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755C01-9B24-6242-9CB8-7BB3BA80D534}"/>
              </a:ext>
            </a:extLst>
          </p:cNvPr>
          <p:cNvCxnSpPr/>
          <p:nvPr/>
        </p:nvCxnSpPr>
        <p:spPr>
          <a:xfrm>
            <a:off x="2926080" y="2956560"/>
            <a:ext cx="0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B06A3BA-1BDC-F84A-9E66-FF9010DBAF66}"/>
              </a:ext>
            </a:extLst>
          </p:cNvPr>
          <p:cNvSpPr txBox="1"/>
          <p:nvPr/>
        </p:nvSpPr>
        <p:spPr>
          <a:xfrm>
            <a:off x="2468881" y="3469640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histori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338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7500-1E7F-F94F-AEED-7920F7DC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86C2-F8DB-6143-9DD9-B5570F80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4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BC95-F879-A24F-A696-6507B105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88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Revisi</a:t>
            </a:r>
            <a:r>
              <a:rPr lang="en-US" dirty="0"/>
              <a:t> Dashboard Tata Usaha </a:t>
            </a:r>
          </a:p>
        </p:txBody>
      </p:sp>
      <p:pic>
        <p:nvPicPr>
          <p:cNvPr id="9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A8A3898-B5B8-F843-8D39-542EA5F30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5641"/>
            <a:ext cx="5881515" cy="3819873"/>
          </a:xfrm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AC7EE9D-9E11-1347-9246-DAEEEC3EC793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1219201" y="1117654"/>
            <a:ext cx="6738257" cy="215117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AB026F-0F5F-AE44-9969-56942BB024B8}"/>
              </a:ext>
            </a:extLst>
          </p:cNvPr>
          <p:cNvGrpSpPr/>
          <p:nvPr/>
        </p:nvGrpSpPr>
        <p:grpSpPr>
          <a:xfrm>
            <a:off x="8719457" y="3106935"/>
            <a:ext cx="2024743" cy="675885"/>
            <a:chOff x="7957457" y="1153886"/>
            <a:chExt cx="2024743" cy="6758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D0DB60-C35E-C046-8C9B-9838A5C7E7C6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B76B6F-C1F3-8844-8EB0-EA24B699D3D7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E2EAA6-F563-A44E-96C8-88B75C9976C8}"/>
              </a:ext>
            </a:extLst>
          </p:cNvPr>
          <p:cNvCxnSpPr>
            <a:cxnSpLocks/>
          </p:cNvCxnSpPr>
          <p:nvPr/>
        </p:nvCxnSpPr>
        <p:spPr>
          <a:xfrm flipH="1" flipV="1">
            <a:off x="3341912" y="3515537"/>
            <a:ext cx="5377543" cy="158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69D546-BD35-0843-9F30-29ED535ECFE3}"/>
              </a:ext>
            </a:extLst>
          </p:cNvPr>
          <p:cNvSpPr txBox="1"/>
          <p:nvPr/>
        </p:nvSpPr>
        <p:spPr>
          <a:xfrm>
            <a:off x="8077199" y="4087506"/>
            <a:ext cx="335280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Status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Diteruskan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endParaRPr lang="en-US" dirty="0"/>
          </a:p>
          <a:p>
            <a:r>
              <a:rPr lang="en-US" sz="1400" dirty="0" err="1"/>
              <a:t>Tabel</a:t>
            </a:r>
            <a:r>
              <a:rPr lang="en-US" sz="1400" dirty="0"/>
              <a:t> dashboard </a:t>
            </a:r>
            <a:r>
              <a:rPr lang="en-US" sz="1400" dirty="0" err="1"/>
              <a:t>menampilkan</a:t>
            </a:r>
            <a:r>
              <a:rPr lang="en-US" sz="1400" dirty="0"/>
              <a:t> data </a:t>
            </a:r>
            <a:r>
              <a:rPr lang="en-US" sz="1400" dirty="0" err="1"/>
              <a:t>keseluruhan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page </a:t>
            </a:r>
            <a:r>
              <a:rPr lang="en-US" sz="1400" dirty="0" err="1"/>
              <a:t>surat</a:t>
            </a:r>
            <a:r>
              <a:rPr lang="en-US" sz="1400" dirty="0"/>
              <a:t> </a:t>
            </a:r>
            <a:r>
              <a:rPr lang="en-US" sz="1400" dirty="0" err="1"/>
              <a:t>masuk</a:t>
            </a:r>
            <a:r>
              <a:rPr lang="en-US" sz="1400" dirty="0"/>
              <a:t> dan </a:t>
            </a:r>
            <a:r>
              <a:rPr lang="en-US" sz="1400" dirty="0" err="1"/>
              <a:t>surat</a:t>
            </a:r>
            <a:r>
              <a:rPr lang="en-US" sz="1400" dirty="0"/>
              <a:t> </a:t>
            </a:r>
            <a:r>
              <a:rPr lang="en-US" sz="1400" dirty="0" err="1"/>
              <a:t>keluar</a:t>
            </a:r>
            <a:r>
              <a:rPr lang="en-US" sz="1400" dirty="0"/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B1EDA5-102C-6A4D-9B2C-4231D88496FF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>
            <a:off x="9731828" y="3726381"/>
            <a:ext cx="21772" cy="3611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0481F0-5B56-9A49-B14C-E3C7E13F713C}"/>
              </a:ext>
            </a:extLst>
          </p:cNvPr>
          <p:cNvGrpSpPr/>
          <p:nvPr/>
        </p:nvGrpSpPr>
        <p:grpSpPr>
          <a:xfrm>
            <a:off x="4397828" y="5672700"/>
            <a:ext cx="2569029" cy="1050333"/>
            <a:chOff x="7957457" y="1153886"/>
            <a:chExt cx="2024743" cy="105033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302575-3FC1-9E4D-B335-FE8A560BCB0D}"/>
                </a:ext>
              </a:extLst>
            </p:cNvPr>
            <p:cNvSpPr/>
            <p:nvPr/>
          </p:nvSpPr>
          <p:spPr>
            <a:xfrm>
              <a:off x="7957457" y="1153886"/>
              <a:ext cx="2024743" cy="1050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7FE1489-CEB9-FA4F-9C06-E3B67ED8A4DF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nama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Sekretariat</a:t>
              </a:r>
              <a:r>
                <a:rPr lang="en-US" sz="1400" dirty="0">
                  <a:solidFill>
                    <a:schemeClr val="bg1"/>
                  </a:solidFill>
                </a:rPr>
                <a:t> Dewan </a:t>
              </a:r>
              <a:r>
                <a:rPr lang="en-US" sz="1400" dirty="0" err="1">
                  <a:solidFill>
                    <a:schemeClr val="bg1"/>
                  </a:solidFill>
                </a:rPr>
                <a:t>Kabupaten</a:t>
              </a:r>
              <a:r>
                <a:rPr lang="en-US" sz="1400" dirty="0">
                  <a:solidFill>
                    <a:schemeClr val="bg1"/>
                  </a:solidFill>
                </a:rPr>
                <a:t> Bandung Barat</a:t>
              </a: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151A21A-3F18-0F41-A7A6-718B40C428BC}"/>
              </a:ext>
            </a:extLst>
          </p:cNvPr>
          <p:cNvCxnSpPr>
            <a:stCxn id="26" idx="1"/>
          </p:cNvCxnSpPr>
          <p:nvPr/>
        </p:nvCxnSpPr>
        <p:spPr>
          <a:xfrm rot="10800000">
            <a:off x="2939144" y="5334001"/>
            <a:ext cx="1458685" cy="863867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D72AB6-071D-504E-8C54-BE177748E3CF}"/>
              </a:ext>
            </a:extLst>
          </p:cNvPr>
          <p:cNvGrpSpPr/>
          <p:nvPr/>
        </p:nvGrpSpPr>
        <p:grpSpPr>
          <a:xfrm>
            <a:off x="7957457" y="421415"/>
            <a:ext cx="2024743" cy="1392478"/>
            <a:chOff x="7957457" y="1153886"/>
            <a:chExt cx="2024743" cy="7386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C8629BD-A4B0-A046-869E-B59E8465290A}"/>
                </a:ext>
              </a:extLst>
            </p:cNvPr>
            <p:cNvSpPr/>
            <p:nvPr/>
          </p:nvSpPr>
          <p:spPr>
            <a:xfrm>
              <a:off x="7957457" y="1153886"/>
              <a:ext cx="2024743" cy="738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30B69C-BB9C-0645-AE5E-148C265EC3A8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620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Tambahkan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bagian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masuk</a:t>
              </a:r>
              <a:r>
                <a:rPr lang="en-US" sz="1400" dirty="0">
                  <a:solidFill>
                    <a:schemeClr val="bg1"/>
                  </a:solidFill>
                </a:rPr>
                <a:t> dan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2 </a:t>
              </a:r>
              <a:r>
                <a:rPr lang="en-US" sz="1400" dirty="0" err="1">
                  <a:solidFill>
                    <a:schemeClr val="bg1"/>
                  </a:solidFill>
                </a:rPr>
                <a:t>bagian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yaitu</a:t>
              </a:r>
              <a:r>
                <a:rPr lang="en-US" sz="1400" dirty="0">
                  <a:solidFill>
                    <a:schemeClr val="bg1"/>
                  </a:solidFill>
                </a:rPr>
                <a:t> internal dan </a:t>
              </a:r>
              <a:r>
                <a:rPr lang="en-US" sz="1400" dirty="0" err="1">
                  <a:solidFill>
                    <a:schemeClr val="bg1"/>
                  </a:solidFill>
                </a:rPr>
                <a:t>eksternal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1A5D49-8603-5C45-B302-403F680F9756}"/>
              </a:ext>
            </a:extLst>
          </p:cNvPr>
          <p:cNvGrpSpPr/>
          <p:nvPr/>
        </p:nvGrpSpPr>
        <p:grpSpPr>
          <a:xfrm>
            <a:off x="468319" y="5672699"/>
            <a:ext cx="2569029" cy="723131"/>
            <a:chOff x="7957457" y="1153886"/>
            <a:chExt cx="2024743" cy="72313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D921A74-4876-F444-AC6D-9AFE96828E34}"/>
                </a:ext>
              </a:extLst>
            </p:cNvPr>
            <p:cNvSpPr/>
            <p:nvPr/>
          </p:nvSpPr>
          <p:spPr>
            <a:xfrm>
              <a:off x="7957457" y="1153886"/>
              <a:ext cx="2024743" cy="723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1629A3-C73B-E44D-8002-85FD2DDF1D24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Tambahkan</a:t>
              </a:r>
              <a:r>
                <a:rPr lang="en-US" sz="1400" dirty="0">
                  <a:solidFill>
                    <a:schemeClr val="bg1"/>
                  </a:solidFill>
                </a:rPr>
                <a:t> icon dan </a:t>
              </a:r>
              <a:r>
                <a:rPr lang="en-US" sz="1400" dirty="0" err="1">
                  <a:solidFill>
                    <a:schemeClr val="bg1"/>
                  </a:solidFill>
                </a:rPr>
                <a:t>halaman</a:t>
              </a:r>
              <a:r>
                <a:rPr lang="en-US" sz="1400" dirty="0">
                  <a:solidFill>
                    <a:schemeClr val="bg1"/>
                  </a:solidFill>
                </a:rPr>
                <a:t> Data Surat </a:t>
              </a:r>
              <a:r>
                <a:rPr lang="en-US" sz="1400" dirty="0" err="1">
                  <a:solidFill>
                    <a:schemeClr val="bg1"/>
                  </a:solidFill>
                </a:rPr>
                <a:t>Keluar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CE5E6D-55A4-0E46-8F66-5D4DEFC3E2F5}"/>
              </a:ext>
            </a:extLst>
          </p:cNvPr>
          <p:cNvCxnSpPr>
            <a:cxnSpLocks/>
          </p:cNvCxnSpPr>
          <p:nvPr/>
        </p:nvCxnSpPr>
        <p:spPr>
          <a:xfrm flipV="1">
            <a:off x="1219201" y="3726381"/>
            <a:ext cx="0" cy="19463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52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2593-27BF-EF49-A2C0-53D8EFF7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33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Revisi</a:t>
            </a:r>
            <a:r>
              <a:rPr lang="en-US" dirty="0"/>
              <a:t> Page Tata Usaha (</a:t>
            </a:r>
            <a:r>
              <a:rPr lang="en-US" dirty="0" err="1"/>
              <a:t>surat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)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BD9EE7-60FF-2B4C-93D2-0FE6CD7D7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256" y="1951749"/>
            <a:ext cx="5280524" cy="342954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B50F4E1-6C9E-7545-A0F1-689AB5513E12}"/>
              </a:ext>
            </a:extLst>
          </p:cNvPr>
          <p:cNvGrpSpPr/>
          <p:nvPr/>
        </p:nvGrpSpPr>
        <p:grpSpPr>
          <a:xfrm>
            <a:off x="8777001" y="1951749"/>
            <a:ext cx="2024743" cy="675885"/>
            <a:chOff x="7957457" y="1153886"/>
            <a:chExt cx="2024743" cy="6758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F57A84-ADE6-9E40-87A7-868F358A67E2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0CB0EC-9298-C64A-B037-7798449603DF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54BC8D-781A-A94E-BBEF-DCEEF7DAB014}"/>
              </a:ext>
            </a:extLst>
          </p:cNvPr>
          <p:cNvSpPr txBox="1"/>
          <p:nvPr/>
        </p:nvSpPr>
        <p:spPr>
          <a:xfrm>
            <a:off x="8776999" y="3031566"/>
            <a:ext cx="263434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(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inputan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input </a:t>
            </a:r>
            <a:r>
              <a:rPr lang="en-US" sz="1200" dirty="0" err="1"/>
              <a:t>surat</a:t>
            </a:r>
            <a:r>
              <a:rPr lang="en-US" sz="1200" dirty="0"/>
              <a:t>)</a:t>
            </a:r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Diteruskan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D2A0FC-EA03-1240-BC79-6E55539BD5EF}"/>
              </a:ext>
            </a:extLst>
          </p:cNvPr>
          <p:cNvCxnSpPr/>
          <p:nvPr/>
        </p:nvCxnSpPr>
        <p:spPr>
          <a:xfrm flipH="1">
            <a:off x="9789371" y="2571195"/>
            <a:ext cx="1" cy="460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581C1E1-2E7B-4C46-B675-F649EAB177BD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4321629" y="2289691"/>
            <a:ext cx="4455372" cy="1259051"/>
          </a:xfrm>
          <a:prstGeom prst="bentConnector3">
            <a:avLst>
              <a:gd name="adj1" fmla="val 3460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A332B-378A-A141-A6E4-32759A4DD2A5}"/>
              </a:ext>
            </a:extLst>
          </p:cNvPr>
          <p:cNvSpPr/>
          <p:nvPr/>
        </p:nvSpPr>
        <p:spPr>
          <a:xfrm>
            <a:off x="8896743" y="5712434"/>
            <a:ext cx="2514601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687040-1C20-F440-A440-0CFECB4225C0}"/>
              </a:ext>
            </a:extLst>
          </p:cNvPr>
          <p:cNvSpPr txBox="1"/>
          <p:nvPr/>
        </p:nvSpPr>
        <p:spPr>
          <a:xfrm>
            <a:off x="8979379" y="5712434"/>
            <a:ext cx="2229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Isi </a:t>
            </a:r>
            <a:r>
              <a:rPr lang="en-US" sz="1400" dirty="0" err="1">
                <a:solidFill>
                  <a:schemeClr val="bg1"/>
                </a:solidFill>
              </a:rPr>
              <a:t>dari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kolom</a:t>
            </a:r>
            <a:r>
              <a:rPr lang="en-US" sz="1400" dirty="0">
                <a:solidFill>
                  <a:schemeClr val="bg1"/>
                </a:solidFill>
              </a:rPr>
              <a:t> pada </a:t>
            </a:r>
            <a:r>
              <a:rPr lang="en-US" sz="1400" dirty="0" err="1">
                <a:solidFill>
                  <a:schemeClr val="bg1"/>
                </a:solidFill>
              </a:rPr>
              <a:t>tabel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sesuai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yang </a:t>
            </a:r>
            <a:r>
              <a:rPr lang="en-US" sz="1400" dirty="0" err="1">
                <a:solidFill>
                  <a:schemeClr val="bg1"/>
                </a:solidFill>
              </a:rPr>
              <a:t>diinput</a:t>
            </a:r>
            <a:r>
              <a:rPr lang="en-US" sz="1400" dirty="0">
                <a:solidFill>
                  <a:schemeClr val="bg1"/>
                </a:solidFill>
              </a:rPr>
              <a:t> di </a:t>
            </a:r>
            <a:r>
              <a:rPr lang="en-US" sz="1400" dirty="0" err="1">
                <a:solidFill>
                  <a:schemeClr val="bg1"/>
                </a:solidFill>
              </a:rPr>
              <a:t>dalam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inputan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surat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B76911-DBFE-684A-B301-2C2F0DB6A3C1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 flipH="1">
            <a:off x="10094171" y="5339890"/>
            <a:ext cx="1" cy="37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083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2593-27BF-EF49-A2C0-53D8EFF73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722429" cy="952946"/>
          </a:xfrm>
        </p:spPr>
        <p:txBody>
          <a:bodyPr>
            <a:no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Usaha (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masuk</a:t>
            </a:r>
            <a:r>
              <a:rPr lang="en-US" sz="3200" dirty="0"/>
              <a:t> Internal)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BD9EE7-60FF-2B4C-93D2-0FE6CD7D7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256" y="1951749"/>
            <a:ext cx="5280524" cy="342954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B50F4E1-6C9E-7545-A0F1-689AB5513E12}"/>
              </a:ext>
            </a:extLst>
          </p:cNvPr>
          <p:cNvGrpSpPr/>
          <p:nvPr/>
        </p:nvGrpSpPr>
        <p:grpSpPr>
          <a:xfrm>
            <a:off x="8777001" y="2010755"/>
            <a:ext cx="2024743" cy="675885"/>
            <a:chOff x="7957457" y="1153886"/>
            <a:chExt cx="2024743" cy="6758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F57A84-ADE6-9E40-87A7-868F358A67E2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0CB0EC-9298-C64A-B037-7798449603DF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D54BC8D-781A-A94E-BBEF-DCEEF7DAB014}"/>
              </a:ext>
            </a:extLst>
          </p:cNvPr>
          <p:cNvSpPr txBox="1"/>
          <p:nvPr/>
        </p:nvSpPr>
        <p:spPr>
          <a:xfrm>
            <a:off x="8556170" y="3183096"/>
            <a:ext cx="2634345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(drop down </a:t>
            </a:r>
            <a:r>
              <a:rPr lang="en-US" sz="1200" dirty="0" err="1"/>
              <a:t>pilihan</a:t>
            </a:r>
            <a:r>
              <a:rPr lang="en-US" sz="1200" dirty="0"/>
              <a:t>)</a:t>
            </a:r>
          </a:p>
          <a:p>
            <a:pPr marL="800100" lvl="1" indent="-342900">
              <a:buAutoNum type="arabicPeriod"/>
            </a:pPr>
            <a:r>
              <a:rPr lang="en-US" sz="1200" dirty="0" err="1"/>
              <a:t>Segera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Penting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Rahasia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Diteruskan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D2A0FC-EA03-1240-BC79-6E55539BD5EF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9789371" y="2686640"/>
            <a:ext cx="2" cy="5160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9CDFE29-941E-0E49-9A0E-F0262F4DF44C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4030519" y="2348698"/>
            <a:ext cx="4746483" cy="1317824"/>
          </a:xfrm>
          <a:prstGeom prst="bentConnector3">
            <a:avLst>
              <a:gd name="adj1" fmla="val 3738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69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8A564B-E68E-1546-B78F-B415BCBB5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08823"/>
            <a:ext cx="5605000" cy="364028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313C86-C23A-7841-8BF4-A8A7EB47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Usaha (input data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masuk</a:t>
            </a:r>
            <a:r>
              <a:rPr lang="en-US" sz="3200" dirty="0"/>
              <a:t>)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E61974-3A97-2946-BBCF-C2ED87AC8757}"/>
              </a:ext>
            </a:extLst>
          </p:cNvPr>
          <p:cNvGrpSpPr/>
          <p:nvPr/>
        </p:nvGrpSpPr>
        <p:grpSpPr>
          <a:xfrm>
            <a:off x="8654142" y="1397878"/>
            <a:ext cx="2526612" cy="1846065"/>
            <a:chOff x="7957457" y="1153886"/>
            <a:chExt cx="2024743" cy="2232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890D47-3570-1C4C-AA86-667CCC4FB237}"/>
                </a:ext>
              </a:extLst>
            </p:cNvPr>
            <p:cNvSpPr/>
            <p:nvPr/>
          </p:nvSpPr>
          <p:spPr>
            <a:xfrm>
              <a:off x="7957457" y="1153886"/>
              <a:ext cx="2024743" cy="2232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C18892-AB73-B24C-974F-C07D7847E520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Hilangkan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jam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Tambahkan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sifat</a:t>
              </a:r>
              <a:r>
                <a:rPr lang="en-US" sz="1400" dirty="0">
                  <a:solidFill>
                    <a:schemeClr val="bg1"/>
                  </a:solidFill>
                </a:rPr>
                <a:t> (</a:t>
              </a:r>
              <a:r>
                <a:rPr lang="en-US" sz="1400" dirty="0" err="1">
                  <a:solidFill>
                    <a:schemeClr val="bg1"/>
                  </a:solidFill>
                </a:rPr>
                <a:t>disimpan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bawah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perihal</a:t>
              </a:r>
              <a:r>
                <a:rPr lang="en-US" sz="1400" dirty="0">
                  <a:solidFill>
                    <a:schemeClr val="bg1"/>
                  </a:solidFill>
                </a:rPr>
                <a:t>)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Tambahkan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–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sebagaimana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di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masuk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C4A8F3B-679D-2041-9495-D63FCF6AE8D4}"/>
              </a:ext>
            </a:extLst>
          </p:cNvPr>
          <p:cNvSpPr txBox="1"/>
          <p:nvPr/>
        </p:nvSpPr>
        <p:spPr>
          <a:xfrm>
            <a:off x="8600273" y="3696895"/>
            <a:ext cx="263434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Dari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 err="1"/>
              <a:t>Nomor</a:t>
            </a:r>
            <a:r>
              <a:rPr lang="en-US" sz="1200" dirty="0"/>
              <a:t> Surat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(drop down </a:t>
            </a:r>
            <a:r>
              <a:rPr lang="en-US" sz="1200" dirty="0" err="1"/>
              <a:t>pilihan</a:t>
            </a:r>
            <a:r>
              <a:rPr lang="en-US" sz="1200" dirty="0"/>
              <a:t>)</a:t>
            </a:r>
          </a:p>
          <a:p>
            <a:pPr marL="800100" lvl="1" indent="-342900">
              <a:buAutoNum type="arabicPeriod"/>
            </a:pPr>
            <a:r>
              <a:rPr lang="en-US" sz="1200" dirty="0" err="1"/>
              <a:t>Segera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Penting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Rahasia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Diteruskan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0B0642-6CC6-2143-A842-F1A113C39DD9}"/>
              </a:ext>
            </a:extLst>
          </p:cNvPr>
          <p:cNvCxnSpPr>
            <a:stCxn id="12" idx="2"/>
            <a:endCxn id="21" idx="0"/>
          </p:cNvCxnSpPr>
          <p:nvPr/>
        </p:nvCxnSpPr>
        <p:spPr>
          <a:xfrm flipH="1">
            <a:off x="9917446" y="3243943"/>
            <a:ext cx="2" cy="45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E6C9627-2AA5-EA43-BEDF-76046A92FD1C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4386944" y="2320911"/>
            <a:ext cx="4267199" cy="1608832"/>
          </a:xfrm>
          <a:prstGeom prst="bentConnector3">
            <a:avLst>
              <a:gd name="adj1" fmla="val 395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93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298737-CEE6-D145-B24C-E9B415172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739"/>
            <a:ext cx="6699819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6AD079-4800-4740-AC80-C06B049B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Revisi</a:t>
            </a:r>
            <a:r>
              <a:rPr lang="en-US" dirty="0"/>
              <a:t> Page Tata Usaha (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aksi</a:t>
            </a:r>
            <a:r>
              <a:rPr lang="en-US" dirty="0"/>
              <a:t>)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0D5A60-C328-CF45-94A6-55F429B504E4}"/>
              </a:ext>
            </a:extLst>
          </p:cNvPr>
          <p:cNvGrpSpPr/>
          <p:nvPr/>
        </p:nvGrpSpPr>
        <p:grpSpPr>
          <a:xfrm>
            <a:off x="8686800" y="1690688"/>
            <a:ext cx="2526612" cy="3851101"/>
            <a:chOff x="7957457" y="1153885"/>
            <a:chExt cx="2024743" cy="38511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67C2F1-648E-DC4E-BCEA-3E6050906FC2}"/>
                </a:ext>
              </a:extLst>
            </p:cNvPr>
            <p:cNvSpPr/>
            <p:nvPr/>
          </p:nvSpPr>
          <p:spPr>
            <a:xfrm>
              <a:off x="7957457" y="1153885"/>
              <a:ext cx="2024743" cy="37548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3B8D6B-90D5-8942-85B9-F4397AE04F75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3754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aksi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Hilangkan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indeks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penyelesaian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dari</a:t>
              </a:r>
              <a:r>
                <a:rPr lang="en-US" sz="1400" dirty="0">
                  <a:solidFill>
                    <a:schemeClr val="bg1"/>
                  </a:solidFill>
                </a:rPr>
                <a:t>,  </a:t>
              </a:r>
            </a:p>
            <a:p>
              <a:pPr marL="342900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Sehingga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halaman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aksi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terdiri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dari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  <a:p>
              <a:pPr marL="800100" lvl="1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Diteruskan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kepada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  <a:p>
              <a:pPr marL="800100" lvl="1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Tanggal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  <a:p>
              <a:pPr marL="800100" lvl="1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Nomor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surat</a:t>
              </a:r>
              <a:r>
                <a:rPr lang="en-US" sz="1400" dirty="0">
                  <a:solidFill>
                    <a:schemeClr val="bg1"/>
                  </a:solidFill>
                </a:rPr>
                <a:t> :</a:t>
              </a:r>
            </a:p>
            <a:p>
              <a:pPr marL="800100" lvl="1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Perihal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</a:p>
            <a:p>
              <a:pPr marL="800100" lvl="1" indent="-342900">
                <a:buAutoNum type="arabicPeriod"/>
              </a:pPr>
              <a:r>
                <a:rPr lang="en-US" sz="1400" dirty="0" err="1">
                  <a:solidFill>
                    <a:schemeClr val="bg1"/>
                  </a:solidFill>
                </a:rPr>
                <a:t>Untuk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kolom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instruksi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dirubah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catatan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800100" lvl="1" indent="-342900">
                <a:buAutoNum type="arabicPeriod"/>
              </a:pPr>
              <a:r>
                <a:rPr lang="en-US" sz="1400" dirty="0">
                  <a:solidFill>
                    <a:schemeClr val="bg1"/>
                  </a:solidFill>
                </a:rPr>
                <a:t>Lampiran</a:t>
              </a:r>
            </a:p>
            <a:p>
              <a:pPr marL="800100" lvl="1" indent="-342900">
                <a:buAutoNum type="arabicPeriod"/>
              </a:pP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32CB32C6-8EE6-A348-BC21-E95D5222AFA0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5040086" y="3568125"/>
            <a:ext cx="3646714" cy="35046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2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20FE-C9F6-634A-8971-0E249B18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2304"/>
          </a:xfrm>
        </p:spPr>
        <p:txBody>
          <a:bodyPr>
            <a:normAutofit/>
          </a:bodyPr>
          <a:lstStyle/>
          <a:p>
            <a:r>
              <a:rPr lang="en-US" sz="3200" dirty="0" err="1"/>
              <a:t>Revisi</a:t>
            </a:r>
            <a:r>
              <a:rPr lang="en-US" sz="3200" dirty="0"/>
              <a:t> page tata </a:t>
            </a:r>
            <a:r>
              <a:rPr lang="en-US" sz="3200" dirty="0" err="1"/>
              <a:t>usaha</a:t>
            </a:r>
            <a:r>
              <a:rPr lang="en-US" sz="3200" dirty="0"/>
              <a:t> (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keluar</a:t>
            </a:r>
            <a:r>
              <a:rPr lang="en-US" sz="3200" dirty="0"/>
              <a:t> </a:t>
            </a:r>
            <a:r>
              <a:rPr lang="en-US" sz="3200" dirty="0" err="1"/>
              <a:t>eksternal</a:t>
            </a:r>
            <a:r>
              <a:rPr lang="en-US" sz="3200" dirty="0"/>
              <a:t>)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87169-2E1D-F442-AF92-7E163AD17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696" y="1966301"/>
            <a:ext cx="6699819" cy="43513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1100039-1364-9546-80EA-21474739DD6E}"/>
              </a:ext>
            </a:extLst>
          </p:cNvPr>
          <p:cNvGrpSpPr/>
          <p:nvPr/>
        </p:nvGrpSpPr>
        <p:grpSpPr>
          <a:xfrm>
            <a:off x="8719457" y="3106935"/>
            <a:ext cx="2024743" cy="675885"/>
            <a:chOff x="7957457" y="1153886"/>
            <a:chExt cx="2024743" cy="6758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2F5C36-A6D2-8D4E-AE1F-0E27848834F9}"/>
                </a:ext>
              </a:extLst>
            </p:cNvPr>
            <p:cNvSpPr/>
            <p:nvPr/>
          </p:nvSpPr>
          <p:spPr>
            <a:xfrm>
              <a:off x="7957457" y="1153886"/>
              <a:ext cx="2024743" cy="6758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4523ED-FA7B-5549-B8D8-8BA89F39C6BA}"/>
                </a:ext>
              </a:extLst>
            </p:cNvPr>
            <p:cNvSpPr txBox="1"/>
            <p:nvPr/>
          </p:nvSpPr>
          <p:spPr>
            <a:xfrm>
              <a:off x="8077199" y="1250112"/>
              <a:ext cx="178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</a:rPr>
                <a:t>Rubah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tampilan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tabel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menjadi</a:t>
              </a:r>
              <a:r>
                <a:rPr lang="en-US" sz="1400" dirty="0">
                  <a:solidFill>
                    <a:schemeClr val="bg1"/>
                  </a:solidFill>
                </a:rPr>
                <a:t> :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132255-A2AB-C547-A87F-E62F42FAD7BA}"/>
              </a:ext>
            </a:extLst>
          </p:cNvPr>
          <p:cNvSpPr txBox="1"/>
          <p:nvPr/>
        </p:nvSpPr>
        <p:spPr>
          <a:xfrm>
            <a:off x="8719455" y="4186752"/>
            <a:ext cx="2634345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No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Surat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(drop down </a:t>
            </a:r>
            <a:r>
              <a:rPr lang="en-US" sz="1200" dirty="0" err="1"/>
              <a:t>pilihan</a:t>
            </a:r>
            <a:r>
              <a:rPr lang="en-US" sz="1200" dirty="0"/>
              <a:t>)</a:t>
            </a:r>
          </a:p>
          <a:p>
            <a:pPr marL="800100" lvl="1" indent="-342900">
              <a:buAutoNum type="arabicPeriod"/>
            </a:pPr>
            <a:r>
              <a:rPr lang="en-US" sz="1200" dirty="0" err="1"/>
              <a:t>Segera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Penting</a:t>
            </a:r>
            <a:endParaRPr lang="en-US" sz="1200" dirty="0"/>
          </a:p>
          <a:p>
            <a:pPr marL="800100" lvl="1" indent="-342900">
              <a:buAutoNum type="arabicPeriod"/>
            </a:pPr>
            <a:r>
              <a:rPr lang="en-US" sz="1200" dirty="0" err="1"/>
              <a:t>Rahasia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Status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Aksi</a:t>
            </a:r>
            <a:endParaRPr lang="en-US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646BC-0E3A-9C4A-A984-D153CEF59D25}"/>
              </a:ext>
            </a:extLst>
          </p:cNvPr>
          <p:cNvCxnSpPr/>
          <p:nvPr/>
        </p:nvCxnSpPr>
        <p:spPr>
          <a:xfrm flipH="1">
            <a:off x="9731827" y="3726381"/>
            <a:ext cx="1" cy="4603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C1079D-3DA2-D743-B204-C648CAAC06D8}"/>
              </a:ext>
            </a:extLst>
          </p:cNvPr>
          <p:cNvCxnSpPr>
            <a:cxnSpLocks/>
          </p:cNvCxnSpPr>
          <p:nvPr/>
        </p:nvCxnSpPr>
        <p:spPr>
          <a:xfrm flipH="1">
            <a:off x="3174124" y="3444878"/>
            <a:ext cx="5545333" cy="4124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550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31093</TotalTime>
  <Words>1476</Words>
  <Application>Microsoft Macintosh PowerPoint</Application>
  <PresentationFormat>Widescreen</PresentationFormat>
  <Paragraphs>371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Revisi log in page </vt:lpstr>
      <vt:lpstr>Revisi Dashboard Tata Usaha </vt:lpstr>
      <vt:lpstr>Revisi Page Tata Usaha (surat masuk Eksternal) </vt:lpstr>
      <vt:lpstr>Revisi Page Tata Usaha (surat masuk Internal) </vt:lpstr>
      <vt:lpstr>Revisi Page Tata Usaha (input data surat masuk) </vt:lpstr>
      <vt:lpstr>Revisi Page Tata Usaha (halaman aksi) </vt:lpstr>
      <vt:lpstr>Revisi page tata usaha (surat keluar eksternal) </vt:lpstr>
      <vt:lpstr>Revisi page tata usaha (surat keluar internal) </vt:lpstr>
      <vt:lpstr>Revisi page tata usaha (input surat keluar Eksternal) </vt:lpstr>
      <vt:lpstr>Revisi page tata usaha (input surat keluar internal) </vt:lpstr>
      <vt:lpstr>Revisi page tata usaha (input surat keluar internal (surat perintah tugas) </vt:lpstr>
      <vt:lpstr>Revisi page tata usaha (input surat keluar internal (surat perintah tugas) </vt:lpstr>
      <vt:lpstr>Revisi page tata usaha (input surat keluar internal (nota dinas) </vt:lpstr>
      <vt:lpstr>Revisi page tata usaha (input surat keluar internal (nota dinas) </vt:lpstr>
      <vt:lpstr>Revisi page tata usaha (input surat keluar internal (disposisi) </vt:lpstr>
      <vt:lpstr>Revisi page tata usaha (input surat keluar internal (disposisi) </vt:lpstr>
      <vt:lpstr>Revisi page data surat masuk</vt:lpstr>
      <vt:lpstr>Revisi page data surat keluar</vt:lpstr>
      <vt:lpstr>Revisi page Sekretaris Dewan (dashboard)</vt:lpstr>
      <vt:lpstr>Revisi page Sekretaris Dewan (Data surat masuk)</vt:lpstr>
      <vt:lpstr>Revisi page Sekretaris Dewan (Data surat Keluar)</vt:lpstr>
      <vt:lpstr>Page bagian lain </vt:lpstr>
      <vt:lpstr>Alur proses Sivespa </vt:lpstr>
      <vt:lpstr>PowerPoint Presentation</vt:lpstr>
      <vt:lpstr>Jenis Surat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Revisi Sidatal </vt:lpstr>
      <vt:lpstr>Revisi Sivespa</vt:lpstr>
      <vt:lpstr>Alur nota dinas sivespa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Pribadi</dc:creator>
  <cp:lastModifiedBy>Teguh Pribadi</cp:lastModifiedBy>
  <cp:revision>9</cp:revision>
  <dcterms:created xsi:type="dcterms:W3CDTF">2022-03-13T10:05:16Z</dcterms:created>
  <dcterms:modified xsi:type="dcterms:W3CDTF">2022-05-20T08:34:46Z</dcterms:modified>
</cp:coreProperties>
</file>